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92B8-5E09-4F26-BE5A-43BAF92FB5F7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B6B1E-AA87-4CFF-91A0-EEEBD8C506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69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B6B1E-AA87-4CFF-91A0-EEEBD8C5061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69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6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8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5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3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160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A70F276-1833-4A75-9C1D-A56E2295A68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422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9791E2-BB6B-25E2-D102-B339AAB5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9" y="152229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社内の取組み　　～ロゴマークを作ろう！</a:t>
            </a:r>
            <a:endParaRPr kumimoji="1" lang="ja-JP" altLang="en-US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85D313F-5B11-D37A-1E0B-40C216956039}"/>
              </a:ext>
            </a:extLst>
          </p:cNvPr>
          <p:cNvSpPr/>
          <p:nvPr/>
        </p:nvSpPr>
        <p:spPr>
          <a:xfrm>
            <a:off x="850041" y="2845247"/>
            <a:ext cx="498630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現在、</a:t>
            </a:r>
            <a:r>
              <a:rPr lang="ja-JP" altLang="en-US" i="0" dirty="0"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ずっと目標に掲げていた「</a:t>
            </a:r>
            <a:r>
              <a:rPr lang="ja-JP" altLang="en-US" i="0"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ロゴマーク」</a:t>
            </a:r>
            <a:r>
              <a:rPr lang="ja-JP" altLang="en-US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作成に</a:t>
            </a:r>
            <a:r>
              <a:rPr lang="ja-JP" altLang="en-US" i="0"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取り組んで</a:t>
            </a:r>
            <a:r>
              <a:rPr lang="ja-JP" altLang="en-US" i="0" dirty="0"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います。ひろさき損保をイメージした「ロゴマーク」で、会社を知ってもらうこと、何かあったときに思い出してもらうこと、最終的にお客さまから選ばれる代理店を目指します！！</a:t>
            </a:r>
            <a:endParaRPr lang="ja-JP" altLang="en-US" dirty="0">
              <a:solidFill>
                <a:srgbClr val="FF0000"/>
              </a:solidFill>
              <a:highlight>
                <a:srgbClr val="FFFFFF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i="0" dirty="0">
              <a:ln w="9525">
                <a:solidFill>
                  <a:schemeClr val="bg1"/>
                </a:solidFill>
                <a:prstDash val="solid"/>
              </a:ln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CF13D1F-82F1-657C-A231-3F1849BEB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65" y="2615997"/>
            <a:ext cx="2212779" cy="295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52549F6-2723-A2BB-3C57-BA1D2256E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30" y="4514761"/>
            <a:ext cx="2286181" cy="1892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056631F-C32D-4CF2-F942-ABBA54990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27" y="4405409"/>
            <a:ext cx="1583525" cy="2111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8ECAE4C-CE10-4ACF-58FB-1C4F5902C915}"/>
              </a:ext>
            </a:extLst>
          </p:cNvPr>
          <p:cNvSpPr/>
          <p:nvPr/>
        </p:nvSpPr>
        <p:spPr>
          <a:xfrm>
            <a:off x="230909" y="1468260"/>
            <a:ext cx="9615802" cy="10437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communication</a:t>
            </a:r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5F920F3-8923-77E9-1DE8-50B6CC960E84}"/>
              </a:ext>
            </a:extLst>
          </p:cNvPr>
          <p:cNvSpPr/>
          <p:nvPr/>
        </p:nvSpPr>
        <p:spPr>
          <a:xfrm>
            <a:off x="1656258" y="1449825"/>
            <a:ext cx="78021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Ｂ　Ｒ　Ｎ　Ｄ　Ｏ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FB01DAA-BDC1-E5B3-07B6-5E28B6BD186D}"/>
              </a:ext>
            </a:extLst>
          </p:cNvPr>
          <p:cNvSpPr/>
          <p:nvPr/>
        </p:nvSpPr>
        <p:spPr>
          <a:xfrm>
            <a:off x="1025316" y="2003823"/>
            <a:ext cx="12618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cap="none" spc="0" dirty="0">
                <a:ln w="0"/>
                <a:solidFill>
                  <a:srgbClr val="E1921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CRB" panose="020B0609020202020204" pitchFamily="49" charset="0"/>
                <a:ea typeface="HG正楷書体-PRO" panose="03000600000000000000" pitchFamily="66" charset="-128"/>
              </a:rPr>
              <a:t>HIROSON</a:t>
            </a:r>
            <a:endParaRPr lang="ja-JP" altLang="en-US" sz="2000" b="1" cap="none" spc="0" dirty="0">
              <a:ln w="0"/>
              <a:solidFill>
                <a:srgbClr val="E1921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CRB" panose="020B0609020202020204" pitchFamily="49" charset="0"/>
              <a:ea typeface="HG正楷書体-PRO" panose="03000600000000000000" pitchFamily="66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236BBED-2C02-1FD8-7E73-E077E17DE14D}"/>
              </a:ext>
            </a:extLst>
          </p:cNvPr>
          <p:cNvSpPr/>
          <p:nvPr/>
        </p:nvSpPr>
        <p:spPr>
          <a:xfrm>
            <a:off x="6751779" y="1850612"/>
            <a:ext cx="8002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cap="none" spc="0" dirty="0">
                <a:ln w="0"/>
                <a:solidFill>
                  <a:srgbClr val="E1921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CRB" panose="020B0609020202020204" pitchFamily="49" charset="0"/>
                <a:ea typeface="HG正楷書体-PRO" panose="03000600000000000000" pitchFamily="66" charset="-128"/>
              </a:rPr>
              <a:t>PDCA</a:t>
            </a:r>
            <a:endParaRPr lang="ja-JP" altLang="en-US" sz="2000" b="1" cap="none" spc="0" dirty="0">
              <a:ln w="0"/>
              <a:solidFill>
                <a:srgbClr val="E1921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CRB" panose="020B0609020202020204" pitchFamily="49" charset="0"/>
              <a:ea typeface="HG正楷書体-PRO" panose="03000600000000000000" pitchFamily="66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C7C27B0-674A-A60B-5E40-84B5ABA89042}"/>
              </a:ext>
            </a:extLst>
          </p:cNvPr>
          <p:cNvSpPr txBox="1"/>
          <p:nvPr/>
        </p:nvSpPr>
        <p:spPr>
          <a:xfrm>
            <a:off x="3744220" y="2055101"/>
            <a:ext cx="973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mission</a:t>
            </a:r>
            <a:endParaRPr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48EB537-3307-EDA7-703C-09356BE55614}"/>
              </a:ext>
            </a:extLst>
          </p:cNvPr>
          <p:cNvSpPr txBox="1"/>
          <p:nvPr/>
        </p:nvSpPr>
        <p:spPr>
          <a:xfrm>
            <a:off x="7297933" y="2066056"/>
            <a:ext cx="898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vision</a:t>
            </a:r>
            <a:endParaRPr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9DD3524-FF53-E305-0030-546BF2FAB132}"/>
              </a:ext>
            </a:extLst>
          </p:cNvPr>
          <p:cNvSpPr txBox="1"/>
          <p:nvPr/>
        </p:nvSpPr>
        <p:spPr>
          <a:xfrm>
            <a:off x="8826445" y="1819157"/>
            <a:ext cx="683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</a:t>
            </a:r>
            <a:endParaRPr lang="ja-JP" altLang="en-US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FBBF9128-8A95-7978-40D5-67937F8F3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043" y="1654000"/>
            <a:ext cx="640446" cy="43654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E53137BB-7A8C-F251-AA7F-D5598DC86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19" y="2169792"/>
            <a:ext cx="256878" cy="23119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BF554768-1ACE-23A9-FDA3-E9CA5E41F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32" y="2150751"/>
            <a:ext cx="256878" cy="23119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099AA54-DB29-7F56-7D2D-E92CA0C5D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89" y="2150751"/>
            <a:ext cx="256878" cy="23119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31F74720-53C0-BF31-9CB3-61F9A23BB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55" y="2172743"/>
            <a:ext cx="256878" cy="23119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BD7BD4C-C91F-A756-6851-01A9E9D1F0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33" y="1654000"/>
            <a:ext cx="410316" cy="4274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FE3C004-C185-4005-C218-63355BDD95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844717"/>
            <a:ext cx="2533075" cy="149959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D6A8245-951D-4354-CB29-3D2801447458}"/>
              </a:ext>
            </a:extLst>
          </p:cNvPr>
          <p:cNvSpPr/>
          <p:nvPr/>
        </p:nvSpPr>
        <p:spPr>
          <a:xfrm>
            <a:off x="7151888" y="5366365"/>
            <a:ext cx="3741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1921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検討会議の様子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9A9FF9-D80F-3612-F150-3E7E5FC226C8}"/>
              </a:ext>
            </a:extLst>
          </p:cNvPr>
          <p:cNvSpPr/>
          <p:nvPr/>
        </p:nvSpPr>
        <p:spPr>
          <a:xfrm>
            <a:off x="1615469" y="4753728"/>
            <a:ext cx="30907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600" i="0" dirty="0">
                <a:solidFill>
                  <a:schemeClr val="accent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いろいろな意見が出て、</a:t>
            </a:r>
            <a:endParaRPr lang="en-US" altLang="ja-JP" sz="1600" i="0" dirty="0">
              <a:solidFill>
                <a:schemeClr val="accent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600" dirty="0">
                <a:solidFill>
                  <a:schemeClr val="accent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とっても楽しい会議です☻</a:t>
            </a:r>
            <a:endParaRPr lang="en-US" altLang="ja-JP" sz="1600" i="0" dirty="0">
              <a:solidFill>
                <a:srgbClr val="0070C0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600" i="0" dirty="0">
                <a:solidFill>
                  <a:srgbClr val="0070C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選ばれたロゴが、名刺や</a:t>
            </a:r>
            <a:endParaRPr lang="en-US" altLang="ja-JP" sz="1600" i="0" dirty="0">
              <a:solidFill>
                <a:srgbClr val="0070C0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600" i="0" dirty="0">
                <a:solidFill>
                  <a:srgbClr val="0070C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ジャンパー、ホームページ、</a:t>
            </a:r>
            <a:endParaRPr lang="en-US" altLang="ja-JP" sz="1600" i="0" dirty="0">
              <a:solidFill>
                <a:srgbClr val="0070C0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600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社章バッジなどに使われると</a:t>
            </a:r>
            <a:endParaRPr lang="en-US" altLang="ja-JP" sz="1600" dirty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600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思えば、会議も真剣に。</a:t>
            </a:r>
            <a:endParaRPr lang="en-US" altLang="ja-JP" sz="1600" i="0" dirty="0">
              <a:solidFill>
                <a:srgbClr val="0070C0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B09A4C1-E068-D242-837C-503BAB517ADD}"/>
              </a:ext>
            </a:extLst>
          </p:cNvPr>
          <p:cNvSpPr/>
          <p:nvPr/>
        </p:nvSpPr>
        <p:spPr>
          <a:xfrm>
            <a:off x="9567173" y="1819157"/>
            <a:ext cx="22127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i="0" dirty="0"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プロジェクトチームが、プロに作っていただいたロゴを何点かプレゼン</a:t>
            </a:r>
            <a:r>
              <a:rPr lang="en-US" altLang="ja-JP" sz="1200" i="0" dirty="0"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E17F6FF-9010-7CDA-28E5-8A1699E25F53}"/>
              </a:ext>
            </a:extLst>
          </p:cNvPr>
          <p:cNvSpPr/>
          <p:nvPr/>
        </p:nvSpPr>
        <p:spPr>
          <a:xfrm rot="10800000">
            <a:off x="1897452" y="553884"/>
            <a:ext cx="7673516" cy="837764"/>
          </a:xfrm>
          <a:custGeom>
            <a:avLst/>
            <a:gdLst>
              <a:gd name="connsiteX0" fmla="*/ 375625 w 7673516"/>
              <a:gd name="connsiteY0" fmla="*/ 182291 h 837764"/>
              <a:gd name="connsiteX1" fmla="*/ 689127 w 7673516"/>
              <a:gd name="connsiteY1" fmla="*/ 174672 h 837764"/>
              <a:gd name="connsiteX2" fmla="*/ 29691 w 7673516"/>
              <a:gd name="connsiteY2" fmla="*/ 490854 h 837764"/>
              <a:gd name="connsiteX3" fmla="*/ 105363 w 7673516"/>
              <a:gd name="connsiteY3" fmla="*/ 304192 h 837764"/>
              <a:gd name="connsiteX4" fmla="*/ 105363 w 7673516"/>
              <a:gd name="connsiteY4" fmla="*/ 304192 h 837764"/>
              <a:gd name="connsiteX5" fmla="*/ 7294303 w 7673516"/>
              <a:gd name="connsiteY5" fmla="*/ 174672 h 837764"/>
              <a:gd name="connsiteX6" fmla="*/ 6515951 w 7673516"/>
              <a:gd name="connsiteY6" fmla="*/ 26105 h 837764"/>
              <a:gd name="connsiteX7" fmla="*/ 5164648 w 7673516"/>
              <a:gd name="connsiteY7" fmla="*/ 753704 h 837764"/>
              <a:gd name="connsiteX8" fmla="*/ 5056543 w 7673516"/>
              <a:gd name="connsiteY8" fmla="*/ 822274 h 837764"/>
              <a:gd name="connsiteX9" fmla="*/ 5034922 w 7673516"/>
              <a:gd name="connsiteY9" fmla="*/ 837512 h 837764"/>
              <a:gd name="connsiteX10" fmla="*/ 5164648 w 7673516"/>
              <a:gd name="connsiteY10" fmla="*/ 746085 h 837764"/>
              <a:gd name="connsiteX11" fmla="*/ 5164648 w 7673516"/>
              <a:gd name="connsiteY11" fmla="*/ 746085 h 837764"/>
              <a:gd name="connsiteX12" fmla="*/ 5197079 w 7673516"/>
              <a:gd name="connsiteY12" fmla="*/ 749895 h 837764"/>
              <a:gd name="connsiteX13" fmla="*/ 5197079 w 7673516"/>
              <a:gd name="connsiteY13" fmla="*/ 749895 h 83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73516" h="837764" extrusionOk="0">
                <a:moveTo>
                  <a:pt x="375625" y="182291"/>
                </a:moveTo>
                <a:cubicBezTo>
                  <a:pt x="549023" y="145255"/>
                  <a:pt x="738708" y="126276"/>
                  <a:pt x="689127" y="174672"/>
                </a:cubicBezTo>
                <a:cubicBezTo>
                  <a:pt x="657520" y="231583"/>
                  <a:pt x="119660" y="469501"/>
                  <a:pt x="29691" y="490854"/>
                </a:cubicBezTo>
                <a:cubicBezTo>
                  <a:pt x="-67603" y="512441"/>
                  <a:pt x="105363" y="304192"/>
                  <a:pt x="105363" y="304192"/>
                </a:cubicBezTo>
                <a:lnTo>
                  <a:pt x="105363" y="304192"/>
                </a:lnTo>
                <a:cubicBezTo>
                  <a:pt x="1102521" y="172635"/>
                  <a:pt x="6429930" y="318521"/>
                  <a:pt x="7294303" y="174672"/>
                </a:cubicBezTo>
                <a:cubicBezTo>
                  <a:pt x="8402688" y="133064"/>
                  <a:pt x="6900211" y="-130736"/>
                  <a:pt x="6515951" y="26105"/>
                </a:cubicBezTo>
                <a:cubicBezTo>
                  <a:pt x="6120129" y="116350"/>
                  <a:pt x="5380652" y="646646"/>
                  <a:pt x="5164648" y="753704"/>
                </a:cubicBezTo>
                <a:cubicBezTo>
                  <a:pt x="4921413" y="886398"/>
                  <a:pt x="5056543" y="822274"/>
                  <a:pt x="5056543" y="822274"/>
                </a:cubicBezTo>
                <a:cubicBezTo>
                  <a:pt x="5034922" y="836242"/>
                  <a:pt x="5034922" y="837512"/>
                  <a:pt x="5034922" y="837512"/>
                </a:cubicBezTo>
                <a:cubicBezTo>
                  <a:pt x="5078011" y="789457"/>
                  <a:pt x="5121530" y="784662"/>
                  <a:pt x="5164648" y="746085"/>
                </a:cubicBezTo>
                <a:lnTo>
                  <a:pt x="5164648" y="746085"/>
                </a:lnTo>
                <a:cubicBezTo>
                  <a:pt x="5180951" y="746239"/>
                  <a:pt x="5188067" y="752239"/>
                  <a:pt x="5197079" y="749895"/>
                </a:cubicBezTo>
                <a:lnTo>
                  <a:pt x="5197079" y="749895"/>
                </a:lnTo>
              </a:path>
            </a:pathLst>
          </a:custGeom>
          <a:noFill/>
          <a:ln w="41275" cmpd="dbl">
            <a:solidFill>
              <a:srgbClr val="FFFF00">
                <a:alpha val="95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20932 w 6556201"/>
                      <a:gd name="connsiteY0" fmla="*/ 441986 h 2031251"/>
                      <a:gd name="connsiteX1" fmla="*/ 588786 w 6556201"/>
                      <a:gd name="connsiteY1" fmla="*/ 423513 h 2031251"/>
                      <a:gd name="connsiteX2" fmla="*/ 25368 w 6556201"/>
                      <a:gd name="connsiteY2" fmla="*/ 1190131 h 2031251"/>
                      <a:gd name="connsiteX3" fmla="*/ 90022 w 6556201"/>
                      <a:gd name="connsiteY3" fmla="*/ 737549 h 2031251"/>
                      <a:gd name="connsiteX4" fmla="*/ 90022 w 6556201"/>
                      <a:gd name="connsiteY4" fmla="*/ 737549 h 2031251"/>
                      <a:gd name="connsiteX5" fmla="*/ 6232204 w 6556201"/>
                      <a:gd name="connsiteY5" fmla="*/ 423513 h 2031251"/>
                      <a:gd name="connsiteX6" fmla="*/ 5567186 w 6556201"/>
                      <a:gd name="connsiteY6" fmla="*/ 63295 h 2031251"/>
                      <a:gd name="connsiteX7" fmla="*/ 4412641 w 6556201"/>
                      <a:gd name="connsiteY7" fmla="*/ 1827440 h 2031251"/>
                      <a:gd name="connsiteX8" fmla="*/ 4320277 w 6556201"/>
                      <a:gd name="connsiteY8" fmla="*/ 1993695 h 2031251"/>
                      <a:gd name="connsiteX9" fmla="*/ 4301804 w 6556201"/>
                      <a:gd name="connsiteY9" fmla="*/ 2030640 h 2031251"/>
                      <a:gd name="connsiteX10" fmla="*/ 4412641 w 6556201"/>
                      <a:gd name="connsiteY10" fmla="*/ 1808967 h 2031251"/>
                      <a:gd name="connsiteX11" fmla="*/ 4412641 w 6556201"/>
                      <a:gd name="connsiteY11" fmla="*/ 1808967 h 2031251"/>
                      <a:gd name="connsiteX12" fmla="*/ 4440350 w 6556201"/>
                      <a:gd name="connsiteY12" fmla="*/ 1818204 h 2031251"/>
                      <a:gd name="connsiteX13" fmla="*/ 4440350 w 6556201"/>
                      <a:gd name="connsiteY13" fmla="*/ 1818204 h 2031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556201" h="2031251">
                        <a:moveTo>
                          <a:pt x="320932" y="441986"/>
                        </a:moveTo>
                        <a:cubicBezTo>
                          <a:pt x="479489" y="370404"/>
                          <a:pt x="638047" y="298822"/>
                          <a:pt x="588786" y="423513"/>
                        </a:cubicBezTo>
                        <a:cubicBezTo>
                          <a:pt x="539525" y="548204"/>
                          <a:pt x="108495" y="1137792"/>
                          <a:pt x="25368" y="1190131"/>
                        </a:cubicBezTo>
                        <a:cubicBezTo>
                          <a:pt x="-57759" y="1242470"/>
                          <a:pt x="90022" y="737549"/>
                          <a:pt x="90022" y="737549"/>
                        </a:cubicBezTo>
                        <a:lnTo>
                          <a:pt x="90022" y="737549"/>
                        </a:lnTo>
                        <a:cubicBezTo>
                          <a:pt x="1113719" y="685210"/>
                          <a:pt x="5319343" y="535889"/>
                          <a:pt x="6232204" y="423513"/>
                        </a:cubicBezTo>
                        <a:cubicBezTo>
                          <a:pt x="7145065" y="311137"/>
                          <a:pt x="5870446" y="-170693"/>
                          <a:pt x="5567186" y="63295"/>
                        </a:cubicBezTo>
                        <a:cubicBezTo>
                          <a:pt x="5263926" y="297283"/>
                          <a:pt x="4620459" y="1505707"/>
                          <a:pt x="4412641" y="1827440"/>
                        </a:cubicBezTo>
                        <a:cubicBezTo>
                          <a:pt x="4204823" y="2149173"/>
                          <a:pt x="4320277" y="1993695"/>
                          <a:pt x="4320277" y="1993695"/>
                        </a:cubicBezTo>
                        <a:cubicBezTo>
                          <a:pt x="4301804" y="2027562"/>
                          <a:pt x="4301804" y="2030640"/>
                          <a:pt x="4301804" y="2030640"/>
                        </a:cubicBezTo>
                        <a:lnTo>
                          <a:pt x="4412641" y="1808967"/>
                        </a:lnTo>
                        <a:lnTo>
                          <a:pt x="4412641" y="1808967"/>
                        </a:lnTo>
                        <a:lnTo>
                          <a:pt x="4440350" y="1818204"/>
                        </a:lnTo>
                        <a:lnTo>
                          <a:pt x="4440350" y="1818204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4989B72-2887-AF7C-3E1A-4C805A09B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9" y="4799974"/>
            <a:ext cx="1635063" cy="156966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4DCADB-3F3A-6946-5DD2-5FB91022787D}"/>
              </a:ext>
            </a:extLst>
          </p:cNvPr>
          <p:cNvSpPr/>
          <p:nvPr/>
        </p:nvSpPr>
        <p:spPr>
          <a:xfrm>
            <a:off x="9200707" y="4538364"/>
            <a:ext cx="1481831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100" i="0" dirty="0">
                <a:solidFill>
                  <a:schemeClr val="bg1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これ可愛いよね</a:t>
            </a:r>
            <a:r>
              <a:rPr lang="en-US" altLang="ja-JP" sz="1100" i="0" dirty="0">
                <a:solidFill>
                  <a:schemeClr val="bg1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-</a:t>
            </a:r>
            <a:r>
              <a:rPr lang="ja-JP" altLang="en-US" sz="1100" i="0" dirty="0"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💛</a:t>
            </a:r>
            <a:endParaRPr lang="en-US" altLang="ja-JP" sz="1100" i="0" dirty="0"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024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シャボン</Template>
  <TotalTime>593</TotalTime>
  <Words>128</Words>
  <Application>Microsoft Office PowerPoint</Application>
  <PresentationFormat>ワイド画面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HG正楷書体-PRO</vt:lpstr>
      <vt:lpstr>HG創英角ｺﾞｼｯｸUB</vt:lpstr>
      <vt:lpstr>Meiryo UI</vt:lpstr>
      <vt:lpstr>游ゴシック</vt:lpstr>
      <vt:lpstr>Arial</vt:lpstr>
      <vt:lpstr>Century Gothic</vt:lpstr>
      <vt:lpstr>Garamond</vt:lpstr>
      <vt:lpstr>OCRB</vt:lpstr>
      <vt:lpstr>シャボン</vt:lpstr>
      <vt:lpstr>社内の取組み　　～ロゴマークを作ろう！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ひろさき損保 株式会社</dc:creator>
  <cp:lastModifiedBy>ひろさき損保 株式会社</cp:lastModifiedBy>
  <cp:revision>6</cp:revision>
  <dcterms:created xsi:type="dcterms:W3CDTF">2024-10-24T07:23:11Z</dcterms:created>
  <dcterms:modified xsi:type="dcterms:W3CDTF">2025-07-11T05:17:33Z</dcterms:modified>
</cp:coreProperties>
</file>