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58" r:id="rId4"/>
  </p:sldMasterIdLst>
  <p:notesMasterIdLst>
    <p:notesMasterId r:id="rId14"/>
  </p:notesMasterIdLst>
  <p:handoutMasterIdLst>
    <p:handoutMasterId r:id="rId15"/>
  </p:handoutMasterIdLst>
  <p:sldIdLst>
    <p:sldId id="410" r:id="rId5"/>
    <p:sldId id="383" r:id="rId6"/>
    <p:sldId id="403" r:id="rId7"/>
    <p:sldId id="411" r:id="rId8"/>
    <p:sldId id="412" r:id="rId9"/>
    <p:sldId id="413" r:id="rId10"/>
    <p:sldId id="414" r:id="rId11"/>
    <p:sldId id="415" r:id="rId12"/>
    <p:sldId id="407" r:id="rId13"/>
  </p:sldIdLst>
  <p:sldSz cx="12192000" cy="6858000"/>
  <p:notesSz cx="6735763" cy="9866313"/>
  <p:defaultTextStyle>
    <a:defPPr rtl="0">
      <a:defRPr lang="ja-JP"/>
    </a:defPPr>
    <a:lvl1pPr marL="0" algn="l" defTabSz="914400" rtl="0" eaLnBrk="1" latinLnBrk="0" hangingPunct="1">
      <a:defRPr lang="ja-JP" sz="1800" kern="1200">
        <a:solidFill>
          <a:schemeClr val="tx1"/>
        </a:solidFill>
        <a:latin typeface="+mn-lt"/>
        <a:ea typeface="+mn-ea"/>
        <a:cs typeface="+mn-cs"/>
      </a:defRPr>
    </a:lvl1pPr>
    <a:lvl2pPr marL="457200" algn="l" defTabSz="914400" rtl="0" eaLnBrk="1" latinLnBrk="0" hangingPunct="1">
      <a:defRPr lang="ja-JP" sz="1800" kern="1200">
        <a:solidFill>
          <a:schemeClr val="tx1"/>
        </a:solidFill>
        <a:latin typeface="+mn-lt"/>
        <a:ea typeface="+mn-ea"/>
        <a:cs typeface="+mn-cs"/>
      </a:defRPr>
    </a:lvl2pPr>
    <a:lvl3pPr marL="914400" algn="l" defTabSz="914400" rtl="0" eaLnBrk="1" latinLnBrk="0" hangingPunct="1">
      <a:defRPr lang="ja-JP" sz="1800" kern="1200">
        <a:solidFill>
          <a:schemeClr val="tx1"/>
        </a:solidFill>
        <a:latin typeface="+mn-lt"/>
        <a:ea typeface="+mn-ea"/>
        <a:cs typeface="+mn-cs"/>
      </a:defRPr>
    </a:lvl3pPr>
    <a:lvl4pPr marL="1371600" algn="l" defTabSz="914400" rtl="0" eaLnBrk="1" latinLnBrk="0" hangingPunct="1">
      <a:defRPr lang="ja-JP" sz="1800" kern="1200">
        <a:solidFill>
          <a:schemeClr val="tx1"/>
        </a:solidFill>
        <a:latin typeface="+mn-lt"/>
        <a:ea typeface="+mn-ea"/>
        <a:cs typeface="+mn-cs"/>
      </a:defRPr>
    </a:lvl4pPr>
    <a:lvl5pPr marL="1828800" algn="l" defTabSz="914400" rtl="0" eaLnBrk="1" latinLnBrk="0" hangingPunct="1">
      <a:defRPr lang="ja-JP" sz="1800" kern="1200">
        <a:solidFill>
          <a:schemeClr val="tx1"/>
        </a:solidFill>
        <a:latin typeface="+mn-lt"/>
        <a:ea typeface="+mn-ea"/>
        <a:cs typeface="+mn-cs"/>
      </a:defRPr>
    </a:lvl5pPr>
    <a:lvl6pPr marL="2286000" algn="l" defTabSz="914400" rtl="0" eaLnBrk="1" latinLnBrk="0" hangingPunct="1">
      <a:defRPr lang="ja-JP" sz="1800" kern="1200">
        <a:solidFill>
          <a:schemeClr val="tx1"/>
        </a:solidFill>
        <a:latin typeface="+mn-lt"/>
        <a:ea typeface="+mn-ea"/>
        <a:cs typeface="+mn-cs"/>
      </a:defRPr>
    </a:lvl6pPr>
    <a:lvl7pPr marL="2743200" algn="l" defTabSz="914400" rtl="0" eaLnBrk="1" latinLnBrk="0" hangingPunct="1">
      <a:defRPr lang="ja-JP" sz="1800" kern="1200">
        <a:solidFill>
          <a:schemeClr val="tx1"/>
        </a:solidFill>
        <a:latin typeface="+mn-lt"/>
        <a:ea typeface="+mn-ea"/>
        <a:cs typeface="+mn-cs"/>
      </a:defRPr>
    </a:lvl7pPr>
    <a:lvl8pPr marL="3200400" algn="l" defTabSz="914400" rtl="0" eaLnBrk="1" latinLnBrk="0" hangingPunct="1">
      <a:defRPr lang="ja-JP" sz="1800" kern="1200">
        <a:solidFill>
          <a:schemeClr val="tx1"/>
        </a:solidFill>
        <a:latin typeface="+mn-lt"/>
        <a:ea typeface="+mn-ea"/>
        <a:cs typeface="+mn-cs"/>
      </a:defRPr>
    </a:lvl8pPr>
    <a:lvl9pPr marL="3657600" algn="l" defTabSz="914400" rtl="0" eaLnBrk="1" latinLnBrk="0" hangingPunct="1">
      <a:defRPr lang="ja-JP"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73" autoAdjust="0"/>
  </p:normalViewPr>
  <p:slideViewPr>
    <p:cSldViewPr snapToGrid="0">
      <p:cViewPr varScale="1">
        <p:scale>
          <a:sx n="110" d="100"/>
          <a:sy n="110" d="100"/>
        </p:scale>
        <p:origin x="630"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97" d="100"/>
          <a:sy n="97" d="100"/>
        </p:scale>
        <p:origin x="286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a:extLst>
              <a:ext uri="{FF2B5EF4-FFF2-40B4-BE49-F238E27FC236}">
                <a16:creationId xmlns:a16="http://schemas.microsoft.com/office/drawing/2014/main" id="{08F6756E-81DA-9FAC-70D8-556F658BDDA8}"/>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lang="ja-JP" sz="1200"/>
            </a:lvl1pPr>
          </a:lstStyle>
          <a:p>
            <a:pPr rtl="0"/>
            <a:fld id="{29A6D377-CE9F-42F4-9401-7CF08A855EE4}" type="datetime1">
              <a:rPr lang="ja-JP" altLang="en-US" smtClean="0">
                <a:latin typeface="Meiryo UI" panose="020B0604030504040204" pitchFamily="50" charset="-128"/>
                <a:ea typeface="Meiryo UI" panose="020B0604030504040204" pitchFamily="50" charset="-128"/>
              </a:rPr>
              <a:t>2025/10/30</a:t>
            </a:fld>
            <a:endParaRPr lang="ja-JP" dirty="0">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A771D415-D05A-7067-CCD3-457153D96CD8}"/>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lang="ja-JP" sz="1200"/>
            </a:lvl1pPr>
          </a:lstStyle>
          <a:p>
            <a:pPr rtl="0"/>
            <a:fld id="{E2C230DF-5933-439D-898F-38E9AC9BA688}" type="slidenum">
              <a:rPr lang="ja-JP" smtClean="0">
                <a:latin typeface="Meiryo UI" panose="020B0604030504040204" pitchFamily="50" charset="-128"/>
                <a:ea typeface="Meiryo UI" panose="020B0604030504040204" pitchFamily="50" charset="-128"/>
              </a:rPr>
              <a:t>‹#›</a:t>
            </a:fld>
            <a:endParaRPr lang="ja-JP" dirty="0">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B97095E3-54D2-CFD2-4F49-7536FC8641DE}"/>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8" name="ヘッダー プレースホルダー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lang="ja-JP" sz="1200">
                <a:latin typeface="Meiryo UI" panose="020B0604030504040204" pitchFamily="50" charset="-128"/>
                <a:ea typeface="Meiryo UI" panose="020B0604030504040204" pitchFamily="50" charset="-128"/>
              </a:defRPr>
            </a:lvl1pPr>
          </a:lstStyle>
          <a:p>
            <a:endParaRPr lang="ja-JP" altLang="en-US" dirty="0">
              <a:ea typeface="Meiryo UI" panose="020B0604030504040204" pitchFamily="50" charset="-128"/>
            </a:endParaRPr>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lang="ja-JP" sz="1200">
                <a:latin typeface="Meiryo UI" panose="020B0604030504040204" pitchFamily="50" charset="-128"/>
                <a:ea typeface="Meiryo UI" panose="020B0604030504040204" pitchFamily="50" charset="-128"/>
              </a:defRPr>
            </a:lvl1pPr>
          </a:lstStyle>
          <a:p>
            <a:fld id="{F0A38C37-4D1D-465C-9C93-03A26BBDD059}" type="datetime1">
              <a:rPr lang="ja-JP" altLang="en-US" smtClean="0">
                <a:ea typeface="Meiryo UI" panose="020B0604030504040204" pitchFamily="50" charset="-128"/>
              </a:rPr>
              <a:t>2025/10/30</a:t>
            </a:fld>
            <a:endParaRPr dirty="0">
              <a:ea typeface="Meiryo UI" panose="020B0604030504040204" pitchFamily="50" charset="-128"/>
            </a:endParaRPr>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defPPr>
              <a:defRPr lang="ja-JP"/>
            </a:defPPr>
          </a:lstStyle>
          <a:p>
            <a:pPr rtl="0"/>
            <a:endParaRPr lang="ja-JP" dirty="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defPPr>
              <a:defRPr lang="ja-JP"/>
            </a:defPPr>
          </a:lstStyle>
          <a:p>
            <a:pPr lvl="0" rtl="0"/>
            <a:r>
              <a:rPr lang="ja-JP" dirty="0"/>
              <a:t>クリックしてマスター テキストのスタイルを編集</a:t>
            </a:r>
          </a:p>
          <a:p>
            <a:pPr lvl="1" rtl="0"/>
            <a:r>
              <a:rPr lang="ja-JP" dirty="0"/>
              <a:t>第 2 レベル</a:t>
            </a:r>
          </a:p>
          <a:p>
            <a:pPr lvl="2" rtl="0"/>
            <a:r>
              <a:rPr lang="ja-JP" dirty="0"/>
              <a:t>第 3 レベル</a:t>
            </a:r>
          </a:p>
          <a:p>
            <a:pPr lvl="3" rtl="0"/>
            <a:r>
              <a:rPr lang="ja-JP" dirty="0"/>
              <a:t>第 4 レベル</a:t>
            </a:r>
          </a:p>
          <a:p>
            <a:pPr lvl="4" rtl="0"/>
            <a:r>
              <a:rPr lang="ja-JP" dirty="0"/>
              <a:t>第 5 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lang="ja-JP" sz="1200">
                <a:latin typeface="Meiryo UI" panose="020B0604030504040204" pitchFamily="50" charset="-128"/>
                <a:ea typeface="Meiryo UI" panose="020B0604030504040204" pitchFamily="50" charset="-128"/>
              </a:defRPr>
            </a:lvl1pPr>
          </a:lstStyle>
          <a:p>
            <a:endParaRPr lang="ja-JP" altLang="en-US" dirty="0">
              <a:ea typeface="Meiryo UI" panose="020B0604030504040204" pitchFamily="50" charset="-128"/>
            </a:endParaRPr>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lang="ja-JP" sz="1200">
                <a:latin typeface="Meiryo UI" panose="020B0604030504040204" pitchFamily="50" charset="-128"/>
                <a:ea typeface="Meiryo UI" panose="020B0604030504040204" pitchFamily="50" charset="-128"/>
              </a:defRPr>
            </a:lvl1pPr>
          </a:lstStyle>
          <a:p>
            <a:fld id="{A89C7E07-3C67-C64C-8DA0-0404F6303970}" type="slidenum">
              <a:rPr lang="en-US" altLang="ja-JP" smtClean="0"/>
              <a:pPr/>
              <a:t>‹#›</a:t>
            </a:fld>
            <a:endParaRPr lang="en-US" altLang="en-US" dirty="0">
              <a:ea typeface="Meiryo UI" panose="020B0604030504040204" pitchFamily="50" charset="-128"/>
            </a:endParaRPr>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lang="ja-JP" sz="1200" kern="1200">
        <a:solidFill>
          <a:schemeClr val="tx1"/>
        </a:solidFill>
        <a:latin typeface="+mn-ea"/>
        <a:ea typeface="+mn-ea"/>
        <a:cs typeface="+mn-cs"/>
      </a:defRPr>
    </a:lvl6pPr>
    <a:lvl7pPr marL="2743200" algn="l" defTabSz="914400" rtl="0" eaLnBrk="1" latinLnBrk="0" hangingPunct="1">
      <a:defRPr lang="ja-JP" sz="1200" kern="1200">
        <a:solidFill>
          <a:schemeClr val="tx1"/>
        </a:solidFill>
        <a:latin typeface="+mn-ea"/>
        <a:ea typeface="+mn-ea"/>
        <a:cs typeface="+mn-cs"/>
      </a:defRPr>
    </a:lvl7pPr>
    <a:lvl8pPr marL="3200400" algn="l" defTabSz="914400" rtl="0" eaLnBrk="1" latinLnBrk="0" hangingPunct="1">
      <a:defRPr lang="ja-JP" sz="1200" kern="1200">
        <a:solidFill>
          <a:schemeClr val="tx1"/>
        </a:solidFill>
        <a:latin typeface="+mn-ea"/>
        <a:ea typeface="+mn-ea"/>
        <a:cs typeface="+mn-cs"/>
      </a:defRPr>
    </a:lvl8pPr>
    <a:lvl9pPr marL="3657600" algn="l" defTabSz="914400" rtl="0" eaLnBrk="1" latinLnBrk="0" hangingPunct="1">
      <a:defRPr lang="ja-JP" sz="1200" kern="1200">
        <a:solidFill>
          <a:schemeClr val="tx1"/>
        </a:solidFill>
        <a:latin typeface="+mn-ea"/>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ja-JP" smtClean="0">
                <a:latin typeface="Meiryo UI" panose="020B0604030504040204" pitchFamily="50" charset="-128"/>
                <a:ea typeface="Meiryo UI" panose="020B0604030504040204" pitchFamily="50" charset="-128"/>
              </a:rPr>
              <a:t>1</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ja-JP" smtClean="0">
                <a:latin typeface="Meiryo UI" panose="020B0604030504040204" pitchFamily="50" charset="-128"/>
                <a:ea typeface="Meiryo UI" panose="020B0604030504040204" pitchFamily="50" charset="-128"/>
              </a:rPr>
              <a:t>2</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3</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14488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8E537-9936-68CA-ADBD-522C5B16446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725A439-0FD6-1AE6-8F57-6931672A12E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CAE1095-B0F0-65CF-AB94-C016EC45A958}"/>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59A56D3A-F4D3-CE5D-2CCD-37371686BE88}"/>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4</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61741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9A87D-6DDA-3796-1B3D-BDEE0BA4383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2C81A6-AA5F-42AA-853A-F6A10E72162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2B554CB-559D-8DF8-343E-1368CCC6352B}"/>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61FF3A9-C80F-CBA3-1F5F-AC8FEC3AB89E}"/>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5</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98496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B4065-D14D-F5FD-2BDB-1E85B05239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F03ECC-78F8-2ED5-B4A0-67B9D78156C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2463EA9-24B9-D3E0-665C-B045616CC147}"/>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F94ED2D0-DDB1-3671-DE91-935F61FDA8D4}"/>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6</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66219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03ADC-35E7-BF0E-5DA3-F066A92CF0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0D3887-9A5F-806E-FFF8-0C365979A9E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E607E05-23F8-8EBF-6F68-1081E7FA31C6}"/>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425E709D-ED35-5234-2E50-A48D2D99FF23}"/>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7</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59437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C3EA0-823D-C06D-F8FB-0EF93C6377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1C2DD0B-A2FA-2B36-5BAD-E8BED674D45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0D8B05-421E-00F7-77AB-CC6A5779AF3F}"/>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F0F3579B-4AA2-562F-D6A2-54F36356F4B1}"/>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8</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69681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9</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1160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1">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grpSp>
        <p:nvGrpSpPr>
          <p:cNvPr id="9" name="グループ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フリーフォーム(F)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cxnSp>
        <p:nvCxnSpPr>
          <p:cNvPr id="13" name="直線​​コネクタ(S)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コンテンツ、表">
    <p:bg>
      <p:bgPr>
        <a:solidFill>
          <a:schemeClr val="tx1"/>
        </a:solidFill>
        <a:effectLst/>
      </p:bgPr>
    </p:bg>
    <p:spTree>
      <p:nvGrpSpPr>
        <p:cNvPr id="1" name=""/>
        <p:cNvGrpSpPr/>
        <p:nvPr/>
      </p:nvGrpSpPr>
      <p:grpSpPr>
        <a:xfrm>
          <a:off x="0" y="0"/>
          <a:ext cx="0" cy="0"/>
          <a:chOff x="0" y="0"/>
          <a:chExt cx="0" cy="0"/>
        </a:xfrm>
      </p:grpSpPr>
      <p:grpSp>
        <p:nvGrpSpPr>
          <p:cNvPr id="5" name="グループ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フリーフォーム(F)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5" name="フリーフォーム(F)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7" name="フリーフォーム(F)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コンテンツ プレースホルダー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457200" indent="0">
              <a:spcBef>
                <a:spcPts val="1800"/>
              </a:spcBef>
              <a:buNone/>
              <a:defRPr lang="ja-JP" sz="2000">
                <a:latin typeface="Meiryo UI" panose="020B0604030504040204" pitchFamily="50" charset="-128"/>
                <a:ea typeface="Meiryo UI" panose="020B0604030504040204" pitchFamily="50" charset="-128"/>
              </a:defRPr>
            </a:lvl2pPr>
            <a:lvl3pPr marL="914400" indent="0">
              <a:spcBef>
                <a:spcPts val="1800"/>
              </a:spcBef>
              <a:buNone/>
              <a:defRPr lang="ja-JP" sz="2000">
                <a:latin typeface="Meiryo UI" panose="020B0604030504040204" pitchFamily="50" charset="-128"/>
                <a:ea typeface="Meiryo UI" panose="020B0604030504040204" pitchFamily="50" charset="-128"/>
              </a:defRPr>
            </a:lvl3pPr>
            <a:lvl4pPr marL="1371600" indent="0">
              <a:spcBef>
                <a:spcPts val="1800"/>
              </a:spcBef>
              <a:buNone/>
              <a:defRPr lang="ja-JP" sz="2000">
                <a:latin typeface="Meiryo UI" panose="020B0604030504040204" pitchFamily="50" charset="-128"/>
                <a:ea typeface="Meiryo UI" panose="020B0604030504040204" pitchFamily="50" charset="-128"/>
              </a:defRPr>
            </a:lvl4pPr>
            <a:lvl5pPr marL="1828800" indent="0">
              <a:spcBef>
                <a:spcPts val="1800"/>
              </a:spcBef>
              <a:buNone/>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コンテンツ プレースホルダー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rtlCol="0">
            <a:normAutofit/>
          </a:bodyPr>
          <a:lstStyle>
            <a:lvl1pPr marL="0" indent="0">
              <a:spcBef>
                <a:spcPts val="1800"/>
              </a:spcBef>
              <a:buNone/>
              <a:defRPr lang="ja-JP" sz="2000">
                <a:latin typeface="Meiryo UI" panose="020B0604030504040204" pitchFamily="50" charset="-128"/>
                <a:ea typeface="Meiryo UI" panose="020B0604030504040204" pitchFamily="50" charset="-128"/>
              </a:defRPr>
            </a:lvl1pPr>
            <a:lvl2pPr>
              <a:spcBef>
                <a:spcPts val="600"/>
              </a:spcBef>
              <a:defRPr lang="ja-JP" sz="2000">
                <a:latin typeface="Meiryo UI" panose="020B0604030504040204" pitchFamily="50" charset="-128"/>
                <a:ea typeface="Meiryo UI" panose="020B0604030504040204" pitchFamily="50" charset="-128"/>
              </a:defRPr>
            </a:lvl2pPr>
            <a:lvl3pPr>
              <a:spcBef>
                <a:spcPts val="1800"/>
              </a:spcBef>
              <a:defRPr lang="ja-JP" sz="2000">
                <a:latin typeface="Meiryo UI" panose="020B0604030504040204" pitchFamily="50" charset="-128"/>
                <a:ea typeface="Meiryo UI" panose="020B0604030504040204" pitchFamily="50" charset="-128"/>
              </a:defRPr>
            </a:lvl3pPr>
            <a:lvl4pPr>
              <a:spcBef>
                <a:spcPts val="1800"/>
              </a:spcBef>
              <a:defRPr lang="ja-JP" sz="2000">
                <a:latin typeface="Meiryo UI" panose="020B0604030504040204" pitchFamily="50" charset="-128"/>
                <a:ea typeface="Meiryo UI" panose="020B0604030504040204" pitchFamily="50" charset="-128"/>
              </a:defRPr>
            </a:lvl4pPr>
            <a:lvl5pPr>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と 2 段組">
    <p:bg>
      <p:bgPr>
        <a:solidFill>
          <a:schemeClr val="tx1"/>
        </a:solidFill>
        <a:effectLst/>
      </p:bgPr>
    </p:bg>
    <p:spTree>
      <p:nvGrpSpPr>
        <p:cNvPr id="1" name=""/>
        <p:cNvGrpSpPr/>
        <p:nvPr/>
      </p:nvGrpSpPr>
      <p:grpSpPr>
        <a:xfrm>
          <a:off x="0" y="0"/>
          <a:ext cx="0" cy="0"/>
          <a:chOff x="0" y="0"/>
          <a:chExt cx="0" cy="0"/>
        </a:xfrm>
      </p:grpSpPr>
      <p:grpSp>
        <p:nvGrpSpPr>
          <p:cNvPr id="11" name="グループ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フリーフォーム(F)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4" name="フリーフォーム(F)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コンテンツ プレースホルダー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rtlCol="0">
            <a:normAutofit/>
          </a:bodyPr>
          <a:lstStyle>
            <a:lvl1pPr marL="0" indent="0">
              <a:spcBef>
                <a:spcPts val="1800"/>
              </a:spcBef>
              <a:buNone/>
              <a:defRPr lang="ja-JP" sz="2000">
                <a:latin typeface="Meiryo UI" panose="020B0604030504040204" pitchFamily="50" charset="-128"/>
                <a:ea typeface="Meiryo UI" panose="020B0604030504040204" pitchFamily="50" charset="-128"/>
              </a:defRPr>
            </a:lvl1pPr>
            <a:lvl2pPr>
              <a:spcBef>
                <a:spcPts val="600"/>
              </a:spcBef>
              <a:defRPr lang="ja-JP" sz="2000">
                <a:latin typeface="Meiryo UI" panose="020B0604030504040204" pitchFamily="50" charset="-128"/>
                <a:ea typeface="Meiryo UI" panose="020B0604030504040204" pitchFamily="50" charset="-128"/>
              </a:defRPr>
            </a:lvl2pPr>
            <a:lvl3pPr>
              <a:spcBef>
                <a:spcPts val="1800"/>
              </a:spcBef>
              <a:defRPr lang="ja-JP" sz="2000">
                <a:latin typeface="Meiryo UI" panose="020B0604030504040204" pitchFamily="50" charset="-128"/>
                <a:ea typeface="Meiryo UI" panose="020B0604030504040204" pitchFamily="50" charset="-128"/>
              </a:defRPr>
            </a:lvl3pPr>
            <a:lvl4pPr>
              <a:spcBef>
                <a:spcPts val="1800"/>
              </a:spcBef>
              <a:defRPr lang="ja-JP" sz="2000">
                <a:latin typeface="Meiryo UI" panose="020B0604030504040204" pitchFamily="50" charset="-128"/>
                <a:ea typeface="Meiryo UI" panose="020B0604030504040204" pitchFamily="50" charset="-128"/>
              </a:defRPr>
            </a:lvl4pPr>
            <a:lvl5pPr>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7" name="コンテンツ プレースホルダー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rtlCol="0">
            <a:normAutofit/>
          </a:bodyPr>
          <a:lstStyle>
            <a:lvl1pPr marL="342900" indent="-342900">
              <a:spcBef>
                <a:spcPts val="1800"/>
              </a:spcBef>
              <a:buFont typeface="Arial" panose="020B0604020202020204" pitchFamily="34" charset="0"/>
              <a:buChar char="•"/>
              <a:defRPr lang="ja-JP" sz="2000">
                <a:latin typeface="Meiryo UI" panose="020B0604030504040204" pitchFamily="50" charset="-128"/>
                <a:ea typeface="Meiryo UI" panose="020B0604030504040204" pitchFamily="50" charset="-128"/>
              </a:defRPr>
            </a:lvl1pPr>
            <a:lvl2pPr>
              <a:spcBef>
                <a:spcPts val="1800"/>
              </a:spcBef>
              <a:defRPr lang="ja-JP" sz="2000">
                <a:latin typeface="Meiryo UI" panose="020B0604030504040204" pitchFamily="50" charset="-128"/>
                <a:ea typeface="Meiryo UI" panose="020B0604030504040204" pitchFamily="50" charset="-128"/>
              </a:defRPr>
            </a:lvl2pPr>
            <a:lvl3pPr>
              <a:spcBef>
                <a:spcPts val="1800"/>
              </a:spcBef>
              <a:defRPr lang="ja-JP" sz="2000">
                <a:latin typeface="Meiryo UI" panose="020B0604030504040204" pitchFamily="50" charset="-128"/>
                <a:ea typeface="Meiryo UI" panose="020B0604030504040204" pitchFamily="50" charset="-128"/>
              </a:defRPr>
            </a:lvl3pPr>
            <a:lvl4pPr>
              <a:spcBef>
                <a:spcPts val="1800"/>
              </a:spcBef>
              <a:defRPr lang="ja-JP" sz="2000">
                <a:latin typeface="Meiryo UI" panose="020B0604030504040204" pitchFamily="50" charset="-128"/>
                <a:ea typeface="Meiryo UI" panose="020B0604030504040204" pitchFamily="50" charset="-128"/>
              </a:defRPr>
            </a:lvl4pPr>
            <a:lvl5pPr>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表 2">
    <p:bg>
      <p:bgPr>
        <a:solidFill>
          <a:schemeClr val="tx1"/>
        </a:solidFill>
        <a:effectLst/>
      </p:bgPr>
    </p:bg>
    <p:spTree>
      <p:nvGrpSpPr>
        <p:cNvPr id="1" name=""/>
        <p:cNvGrpSpPr/>
        <p:nvPr/>
      </p:nvGrpSpPr>
      <p:grpSpPr>
        <a:xfrm>
          <a:off x="0" y="0"/>
          <a:ext cx="0" cy="0"/>
          <a:chOff x="0" y="0"/>
          <a:chExt cx="0" cy="0"/>
        </a:xfrm>
      </p:grpSpPr>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9" name="表プレースホルダー 2">
            <a:extLst>
              <a:ext uri="{FF2B5EF4-FFF2-40B4-BE49-F238E27FC236}">
                <a16:creationId xmlns:a16="http://schemas.microsoft.com/office/drawing/2014/main" id="{1506B022-475A-6647-98FF-D5C319A0C7C4}"/>
              </a:ext>
            </a:extLst>
          </p:cNvPr>
          <p:cNvSpPr>
            <a:spLocks noGrp="1"/>
          </p:cNvSpPr>
          <p:nvPr>
            <p:ph type="tbl" sz="quarter" idx="10" hasCustomPrompt="1"/>
          </p:nvPr>
        </p:nvSpPr>
        <p:spPr>
          <a:xfrm>
            <a:off x="594360" y="2628629"/>
            <a:ext cx="10972800" cy="3636740"/>
          </a:xfrm>
        </p:spPr>
        <p:txBody>
          <a:bodyPr rtlCol="0">
            <a:noAutofit/>
          </a:bodyPr>
          <a:lstStyle>
            <a:lvl1pPr>
              <a:defRPr lang="ja-JP">
                <a:latin typeface="Meiryo UI" panose="020B0604030504040204" pitchFamily="50" charset="-128"/>
                <a:ea typeface="Meiryo UI" panose="020B0604030504040204" pitchFamily="50" charset="-128"/>
              </a:defRPr>
            </a:lvl1pPr>
          </a:lstStyle>
          <a:p>
            <a:pPr rtl="0"/>
            <a:r>
              <a:rPr lang="ja-JP" altLang="en-US" noProof="0" dirty="0"/>
              <a:t>アイコンをクリックして表を追加</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 3">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grpSp>
        <p:nvGrpSpPr>
          <p:cNvPr id="9" name="グループ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フリーフォーム(F)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8" name="テキスト プレースホルダー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rtlCol="0">
            <a:noAutofit/>
          </a:bodyPr>
          <a:lstStyle>
            <a:lvl1pPr marL="0" indent="0">
              <a:buNone/>
              <a:defRPr lang="ja-JP" sz="2400" b="1" i="0">
                <a:solidFill>
                  <a:schemeClr val="tx2">
                    <a:lumMod val="75000"/>
                  </a:schemeClr>
                </a:solidFill>
                <a:latin typeface="Meiryo UI" panose="020B0604030504040204" pitchFamily="50" charset="-128"/>
                <a:ea typeface="Meiryo UI" panose="020B0604030504040204" pitchFamily="50" charset="-128"/>
              </a:defRPr>
            </a:lvl1pPr>
            <a:lvl2pPr>
              <a:defRPr lang="ja-JP" sz="4000"/>
            </a:lvl2pPr>
            <a:lvl3pPr>
              <a:defRPr lang="ja-JP" sz="4000"/>
            </a:lvl3pPr>
            <a:lvl4pPr>
              <a:defRPr lang="ja-JP" sz="4000"/>
            </a:lvl4pPr>
            <a:lvl5pPr>
              <a:defRPr lang="ja-JP" sz="4000"/>
            </a:lvl5pPr>
          </a:lstStyle>
          <a:p>
            <a:pPr lvl="0" rtl="0"/>
            <a:r>
              <a:rPr lang="ja-JP" altLang="en-US" noProof="0" dirty="0"/>
              <a:t>クリックしてテキストを追加</a:t>
            </a:r>
          </a:p>
        </p:txBody>
      </p:sp>
      <p:cxnSp>
        <p:nvCxnSpPr>
          <p:cNvPr id="4" name="直線​​コネクタ(S)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議題 1">
    <p:spTree>
      <p:nvGrpSpPr>
        <p:cNvPr id="1" name=""/>
        <p:cNvGrpSpPr/>
        <p:nvPr/>
      </p:nvGrpSpPr>
      <p:grpSpPr>
        <a:xfrm>
          <a:off x="0" y="0"/>
          <a:ext cx="0" cy="0"/>
          <a:chOff x="0" y="0"/>
          <a:chExt cx="0" cy="0"/>
        </a:xfrm>
      </p:grpSpPr>
      <p:grpSp>
        <p:nvGrpSpPr>
          <p:cNvPr id="6" name="グループ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オートシェイプ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8" name="フリーフォーム(F)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9" name="フリーフォーム(F)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0" name="フリーフォーム(F)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2" name="タイトル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rtlCol="0" anchor="b" anchorCtr="0">
            <a:noAutofit/>
          </a:bodyPr>
          <a:lstStyle>
            <a:lvl1pPr>
              <a:defRPr lang="ja-JP" sz="4400" b="1" i="0" spc="50" baseline="0">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2" name="コンテンツ プレースホルダー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rtlCol="0">
            <a:normAutofit/>
          </a:bodyPr>
          <a:lstStyle>
            <a:lvl1pPr marL="283464" indent="-283464">
              <a:lnSpc>
                <a:spcPct val="80000"/>
              </a:lnSpc>
              <a:spcBef>
                <a:spcPts val="2200"/>
              </a:spcBef>
              <a:buFont typeface="Arial" panose="020B0604020202020204" pitchFamily="34" charset="0"/>
              <a:buChar char="•"/>
              <a:defRPr lang="ja-JP" sz="2400" b="1" i="0" kern="1200" dirty="0">
                <a:solidFill>
                  <a:schemeClr val="tx2">
                    <a:lumMod val="75000"/>
                  </a:schemeClr>
                </a:solidFill>
                <a:latin typeface="Meiryo UI" panose="020B0604030504040204" pitchFamily="50" charset="-128"/>
                <a:ea typeface="Meiryo UI" panose="020B0604030504040204" pitchFamily="50" charset="-128"/>
                <a:cs typeface="+mn-cs"/>
              </a:defRPr>
            </a:lvl1pPr>
            <a:lvl2pPr indent="-283464">
              <a:spcBef>
                <a:spcPts val="600"/>
              </a:spcBef>
              <a:defRPr lang="ja-JP" sz="2000">
                <a:latin typeface="Meiryo UI" panose="020B0604030504040204" pitchFamily="50" charset="-128"/>
                <a:ea typeface="Meiryo UI" panose="020B0604030504040204" pitchFamily="50" charset="-128"/>
              </a:defRPr>
            </a:lvl2pPr>
            <a:lvl3pPr indent="-283464">
              <a:spcBef>
                <a:spcPts val="1800"/>
              </a:spcBef>
              <a:defRPr lang="ja-JP" sz="2000">
                <a:latin typeface="Meiryo UI" panose="020B0604030504040204" pitchFamily="50" charset="-128"/>
                <a:ea typeface="Meiryo UI" panose="020B0604030504040204" pitchFamily="50" charset="-128"/>
              </a:defRPr>
            </a:lvl3pPr>
            <a:lvl4pPr indent="-283464">
              <a:spcBef>
                <a:spcPts val="1800"/>
              </a:spcBef>
              <a:defRPr lang="ja-JP" sz="2000">
                <a:latin typeface="Meiryo UI" panose="020B0604030504040204" pitchFamily="50" charset="-128"/>
                <a:ea typeface="Meiryo UI" panose="020B0604030504040204" pitchFamily="50" charset="-128"/>
              </a:defRPr>
            </a:lvl4pPr>
            <a:lvl5pPr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43" name="スライド番号プレースホルダー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
        <p:nvSpPr>
          <p:cNvPr id="42" name="日付プレースホルダー 41">
            <a:extLst>
              <a:ext uri="{FF2B5EF4-FFF2-40B4-BE49-F238E27FC236}">
                <a16:creationId xmlns:a16="http://schemas.microsoft.com/office/drawing/2014/main" id="{29CE2856-DB8F-5603-C085-74C70560FAC8}"/>
              </a:ext>
            </a:extLst>
          </p:cNvPr>
          <p:cNvSpPr>
            <a:spLocks noGrp="1"/>
          </p:cNvSpPr>
          <p:nvPr>
            <p:ph type="dt" sz="half" idx="25"/>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noProof="0" dirty="0"/>
          </a:p>
        </p:txBody>
      </p:sp>
      <p:cxnSp>
        <p:nvCxnSpPr>
          <p:cNvPr id="4" name="直線​​コネクタ(S)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のタイトル">
    <p:bg>
      <p:bgPr>
        <a:solidFill>
          <a:schemeClr val="accent3"/>
        </a:solidFill>
        <a:effectLst/>
      </p:bgPr>
    </p:bg>
    <p:spTree>
      <p:nvGrpSpPr>
        <p:cNvPr id="1" name=""/>
        <p:cNvGrpSpPr/>
        <p:nvPr/>
      </p:nvGrpSpPr>
      <p:grpSpPr>
        <a:xfrm>
          <a:off x="0" y="0"/>
          <a:ext cx="0" cy="0"/>
          <a:chOff x="0" y="0"/>
          <a:chExt cx="0" cy="0"/>
        </a:xfrm>
      </p:grpSpPr>
      <p:sp>
        <p:nvSpPr>
          <p:cNvPr id="4" name="図プレースホルダー 3">
            <a:extLst>
              <a:ext uri="{FF2B5EF4-FFF2-40B4-BE49-F238E27FC236}">
                <a16:creationId xmlns:a16="http://schemas.microsoft.com/office/drawing/2014/main" id="{B79D0555-EBDC-B53A-212D-A5921795FEC8}"/>
              </a:ext>
            </a:extLst>
          </p:cNvPr>
          <p:cNvSpPr>
            <a:spLocks noGrp="1"/>
          </p:cNvSpPr>
          <p:nvPr>
            <p:ph type="pic" sz="quarter" idx="13" hasCustomPrompt="1"/>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rtlCol="0">
            <a:noAutofit/>
          </a:bodyPr>
          <a:lstStyle>
            <a:lvl1pPr marL="0" indent="0" algn="ctr">
              <a:buNone/>
              <a:defRPr lang="ja-JP" sz="2000">
                <a:solidFill>
                  <a:schemeClr val="tx1"/>
                </a:solidFill>
                <a:latin typeface="Meiryo UI" panose="020B0604030504040204" pitchFamily="50" charset="-128"/>
                <a:ea typeface="Meiryo UI" panose="020B0604030504040204" pitchFamily="50" charset="-128"/>
              </a:defRPr>
            </a:lvl1pPr>
          </a:lstStyle>
          <a:p>
            <a:pPr rtl="0"/>
            <a:r>
              <a:rPr lang="ja-JP"/>
              <a:t>アイコンをクリックして画像を追加</a:t>
            </a:r>
          </a:p>
        </p:txBody>
      </p:sp>
      <p:sp>
        <p:nvSpPr>
          <p:cNvPr id="18" name="タイトル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rtlCol="0" anchor="b" anchorCtr="0">
            <a:noAutofit/>
          </a:bodyPr>
          <a:lstStyle>
            <a:lvl1pPr>
              <a:defRPr lang="ja-JP" sz="6000" b="1" i="0" baseline="0">
                <a:solidFill>
                  <a:schemeClr val="tx1"/>
                </a:solidFill>
                <a:latin typeface="Meiryo UI" panose="020B0604030504040204" pitchFamily="50" charset="-128"/>
                <a:ea typeface="Meiryo UI" panose="020B0604030504040204" pitchFamily="50" charset="-128"/>
              </a:defRPr>
            </a:lvl1pPr>
          </a:lstStyle>
          <a:p>
            <a:pPr rtl="0"/>
            <a:r>
              <a:rPr lang="ja-JP"/>
              <a:t>クリックしてタイトルを追加 </a:t>
            </a:r>
          </a:p>
        </p:txBody>
      </p:sp>
      <p:sp>
        <p:nvSpPr>
          <p:cNvPr id="7" name="長方形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2">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6" name="図プレースホルダー 5">
            <a:extLst>
              <a:ext uri="{FF2B5EF4-FFF2-40B4-BE49-F238E27FC236}">
                <a16:creationId xmlns:a16="http://schemas.microsoft.com/office/drawing/2014/main" id="{A9973BC6-F6E5-0B3B-C8AB-0AC4020D4E8B}"/>
              </a:ext>
            </a:extLst>
          </p:cNvPr>
          <p:cNvSpPr>
            <a:spLocks noGrp="1"/>
          </p:cNvSpPr>
          <p:nvPr>
            <p:ph type="pic" sz="quarter" idx="12" hasCustomPrompt="1"/>
          </p:nvPr>
        </p:nvSpPr>
        <p:spPr>
          <a:xfrm>
            <a:off x="0" y="-11113"/>
            <a:ext cx="5791200" cy="6880226"/>
          </a:xfrm>
        </p:spPr>
        <p:txBody>
          <a:bodyPr rtlCol="0">
            <a:normAutofit/>
          </a:bodyPr>
          <a:lstStyle>
            <a:lvl1pPr marL="0" indent="0" algn="ctr">
              <a:buNone/>
              <a:defRPr lang="ja-JP" sz="2000">
                <a:latin typeface="Meiryo UI" panose="020B0604030504040204" pitchFamily="50" charset="-128"/>
                <a:ea typeface="Meiryo UI" panose="020B0604030504040204" pitchFamily="50" charset="-128"/>
              </a:defRPr>
            </a:lvl1pPr>
          </a:lstStyle>
          <a:p>
            <a:pPr rtl="0"/>
            <a:r>
              <a:rPr lang="ja-JP" altLang="en-US" noProof="0" dirty="0"/>
              <a:t>アイコンをクリックして画像を追加</a:t>
            </a:r>
          </a:p>
        </p:txBody>
      </p:sp>
      <p:sp>
        <p:nvSpPr>
          <p:cNvPr id="18" name="テキスト プレースホルダー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rtlCol="0">
            <a:noAutofit/>
          </a:bodyPr>
          <a:lstStyle>
            <a:lvl1pPr marL="0" indent="0">
              <a:buNone/>
              <a:defRPr lang="ja-JP" sz="2400" b="1" i="0">
                <a:solidFill>
                  <a:schemeClr val="tx2">
                    <a:lumMod val="75000"/>
                  </a:schemeClr>
                </a:solidFill>
                <a:latin typeface="Meiryo UI" panose="020B0604030504040204" pitchFamily="50" charset="-128"/>
                <a:ea typeface="Meiryo UI" panose="020B0604030504040204" pitchFamily="50" charset="-128"/>
              </a:defRPr>
            </a:lvl1pPr>
            <a:lvl2pPr>
              <a:defRPr lang="ja-JP" sz="4000"/>
            </a:lvl2pPr>
            <a:lvl3pPr>
              <a:defRPr lang="ja-JP" sz="4000"/>
            </a:lvl3pPr>
            <a:lvl4pPr>
              <a:defRPr lang="ja-JP" sz="4000"/>
            </a:lvl4pPr>
            <a:lvl5pPr>
              <a:defRPr lang="ja-JP" sz="4000"/>
            </a:lvl5pPr>
          </a:lstStyle>
          <a:p>
            <a:pPr lvl="0" rtl="0"/>
            <a:r>
              <a:rPr lang="ja-JP" altLang="en-US" noProof="0" dirty="0"/>
              <a:t>クリックしてテキストを追加</a:t>
            </a:r>
          </a:p>
        </p:txBody>
      </p:sp>
      <p:cxnSp>
        <p:nvCxnSpPr>
          <p:cNvPr id="7" name="直線​​コネクタ(S)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概要 2">
    <p:bg>
      <p:bgPr>
        <a:solidFill>
          <a:schemeClr val="tx1"/>
        </a:solidFill>
        <a:effectLst/>
      </p:bgPr>
    </p:bg>
    <p:spTree>
      <p:nvGrpSpPr>
        <p:cNvPr id="1" name=""/>
        <p:cNvGrpSpPr/>
        <p:nvPr/>
      </p:nvGrpSpPr>
      <p:grpSpPr>
        <a:xfrm>
          <a:off x="0" y="0"/>
          <a:ext cx="0" cy="0"/>
          <a:chOff x="0" y="0"/>
          <a:chExt cx="0" cy="0"/>
        </a:xfrm>
      </p:grpSpPr>
      <p:cxnSp>
        <p:nvCxnSpPr>
          <p:cNvPr id="9" name="直線​​コネクタ(S)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グループ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フリーフォーム(F)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32" name="タイトル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rtlCol="0" anchor="b" anchorCtr="0">
            <a:noAutofit/>
          </a:bodyPr>
          <a:lstStyle>
            <a:lvl1pPr>
              <a:defRPr lang="ja-JP" sz="4400" b="1" i="0">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2" name="コンテンツ プレースホルダー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rtlCol="0">
            <a:normAutofit/>
          </a:bodyPr>
          <a:lstStyle>
            <a:lvl1pPr marL="283464" indent="-283464">
              <a:spcBef>
                <a:spcPts val="1800"/>
              </a:spcBef>
              <a:buFont typeface="Arial" panose="020B0604020202020204" pitchFamily="34" charset="0"/>
              <a:buChar char="•"/>
              <a:defRPr lang="ja-JP" sz="2000">
                <a:latin typeface="Meiryo UI" panose="020B0604030504040204" pitchFamily="50" charset="-128"/>
                <a:ea typeface="Meiryo UI" panose="020B0604030504040204" pitchFamily="50" charset="-128"/>
              </a:defRPr>
            </a:lvl1pPr>
            <a:lvl2pPr indent="-283464">
              <a:spcBef>
                <a:spcPts val="1800"/>
              </a:spcBef>
              <a:defRPr lang="ja-JP" sz="2000">
                <a:latin typeface="Meiryo UI" panose="020B0604030504040204" pitchFamily="50" charset="-128"/>
                <a:ea typeface="Meiryo UI" panose="020B0604030504040204" pitchFamily="50" charset="-128"/>
              </a:defRPr>
            </a:lvl2pPr>
            <a:lvl3pPr indent="-283464">
              <a:spcBef>
                <a:spcPts val="1800"/>
              </a:spcBef>
              <a:defRPr lang="ja-JP" sz="2000">
                <a:latin typeface="Meiryo UI" panose="020B0604030504040204" pitchFamily="50" charset="-128"/>
                <a:ea typeface="Meiryo UI" panose="020B0604030504040204" pitchFamily="50" charset="-128"/>
              </a:defRPr>
            </a:lvl3pPr>
            <a:lvl4pPr indent="-283464">
              <a:spcBef>
                <a:spcPts val="1800"/>
              </a:spcBef>
              <a:defRPr lang="ja-JP" sz="2000">
                <a:latin typeface="Meiryo UI" panose="020B0604030504040204" pitchFamily="50" charset="-128"/>
                <a:ea typeface="Meiryo UI" panose="020B0604030504040204" pitchFamily="50" charset="-128"/>
              </a:defRPr>
            </a:lvl4pPr>
            <a:lvl5pPr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8" name="スライド番号プレースホルダー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
        <p:nvSpPr>
          <p:cNvPr id="5" name="日付プレースホルダー 4">
            <a:extLst>
              <a:ext uri="{FF2B5EF4-FFF2-40B4-BE49-F238E27FC236}">
                <a16:creationId xmlns:a16="http://schemas.microsoft.com/office/drawing/2014/main" id="{E9272B8D-F380-9F1A-C8E6-BDD2352B1763}"/>
              </a:ext>
            </a:extLst>
          </p:cNvPr>
          <p:cNvSpPr>
            <a:spLocks noGrp="1"/>
          </p:cNvSpPr>
          <p:nvPr>
            <p:ph type="dt" sz="half" idx="2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noProof="0" dirty="0"/>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grpSp>
        <p:nvGrpSpPr>
          <p:cNvPr id="9" name="グループ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フリーフォーム(F)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cxnSp>
        <p:nvCxnSpPr>
          <p:cNvPr id="13" name="直線​​コネクタ(S)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テキスト プレースホルダー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rtlCol="0">
            <a:noAutofit/>
          </a:bodyPr>
          <a:lstStyle>
            <a:lvl1pPr marL="0" indent="0">
              <a:buNone/>
              <a:defRPr lang="ja-JP" sz="2400" b="1" i="0">
                <a:solidFill>
                  <a:schemeClr val="tx2">
                    <a:lumMod val="75000"/>
                  </a:schemeClr>
                </a:solidFill>
                <a:latin typeface="Meiryo UI" panose="020B0604030504040204" pitchFamily="50" charset="-128"/>
                <a:ea typeface="Meiryo UI" panose="020B0604030504040204" pitchFamily="50" charset="-128"/>
              </a:defRPr>
            </a:lvl1pPr>
            <a:lvl2pPr>
              <a:defRPr lang="ja-JP" sz="4000"/>
            </a:lvl2pPr>
            <a:lvl3pPr>
              <a:defRPr lang="ja-JP" sz="4000"/>
            </a:lvl3pPr>
            <a:lvl4pPr>
              <a:defRPr lang="ja-JP" sz="4000"/>
            </a:lvl4pPr>
            <a:lvl5pPr>
              <a:defRPr lang="ja-JP" sz="4000"/>
            </a:lvl5pPr>
          </a:lstStyle>
          <a:p>
            <a:pPr lvl="0" rtl="0"/>
            <a:r>
              <a:rPr lang="ja-JP" altLang="en-US" noProof="0" dirty="0"/>
              <a:t>クリックしてテキストを追加</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と 2 段組 2">
    <p:bg>
      <p:bgPr>
        <a:solidFill>
          <a:schemeClr val="tx1"/>
        </a:solidFill>
        <a:effectLst/>
      </p:bgPr>
    </p:bg>
    <p:spTree>
      <p:nvGrpSpPr>
        <p:cNvPr id="1" name=""/>
        <p:cNvGrpSpPr/>
        <p:nvPr/>
      </p:nvGrpSpPr>
      <p:grpSpPr>
        <a:xfrm>
          <a:off x="0" y="0"/>
          <a:ext cx="0" cy="0"/>
          <a:chOff x="0" y="0"/>
          <a:chExt cx="0" cy="0"/>
        </a:xfrm>
      </p:grpSpPr>
      <p:grpSp>
        <p:nvGrpSpPr>
          <p:cNvPr id="11" name="グループ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フリーフォーム(F)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4" name="フリーフォーム(F)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2" name="コンテンツ プレースホルダー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283464" indent="-283464">
              <a:spcBef>
                <a:spcPts val="1800"/>
              </a:spcBef>
              <a:defRPr lang="ja-JP" sz="2000">
                <a:latin typeface="Meiryo UI" panose="020B0604030504040204" pitchFamily="50" charset="-128"/>
                <a:ea typeface="Meiryo UI" panose="020B0604030504040204" pitchFamily="50" charset="-128"/>
              </a:defRPr>
            </a:lvl2pPr>
            <a:lvl3pPr marL="594360" indent="-283464">
              <a:spcBef>
                <a:spcPts val="1800"/>
              </a:spcBef>
              <a:defRPr lang="ja-JP" sz="2000">
                <a:latin typeface="Meiryo UI" panose="020B0604030504040204" pitchFamily="50" charset="-128"/>
                <a:ea typeface="Meiryo UI" panose="020B0604030504040204" pitchFamily="50" charset="-128"/>
              </a:defRPr>
            </a:lvl3pPr>
            <a:lvl4pPr marL="822960" indent="-283464">
              <a:spcBef>
                <a:spcPts val="1800"/>
              </a:spcBef>
              <a:defRPr lang="ja-JP" sz="2000">
                <a:latin typeface="Meiryo UI" panose="020B0604030504040204" pitchFamily="50" charset="-128"/>
                <a:ea typeface="Meiryo UI" panose="020B0604030504040204" pitchFamily="50" charset="-128"/>
              </a:defRPr>
            </a:lvl4pPr>
            <a:lvl5pPr marL="1005840"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3" name="コンテンツ プレースホルダー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283464" indent="-283464">
              <a:spcBef>
                <a:spcPts val="1800"/>
              </a:spcBef>
              <a:defRPr lang="ja-JP" sz="2000">
                <a:latin typeface="Meiryo UI" panose="020B0604030504040204" pitchFamily="50" charset="-128"/>
                <a:ea typeface="Meiryo UI" panose="020B0604030504040204" pitchFamily="50" charset="-128"/>
              </a:defRPr>
            </a:lvl2pPr>
            <a:lvl3pPr marL="548640" indent="-283464">
              <a:spcBef>
                <a:spcPts val="1800"/>
              </a:spcBef>
              <a:defRPr lang="ja-JP" sz="2000">
                <a:latin typeface="Meiryo UI" panose="020B0604030504040204" pitchFamily="50" charset="-128"/>
                <a:ea typeface="Meiryo UI" panose="020B0604030504040204" pitchFamily="50" charset="-128"/>
              </a:defRPr>
            </a:lvl3pPr>
            <a:lvl4pPr marL="822960" indent="-283464">
              <a:spcBef>
                <a:spcPts val="1800"/>
              </a:spcBef>
              <a:defRPr lang="ja-JP" sz="2000">
                <a:latin typeface="Meiryo UI" panose="020B0604030504040204" pitchFamily="50" charset="-128"/>
                <a:ea typeface="Meiryo UI" panose="020B0604030504040204" pitchFamily="50" charset="-128"/>
              </a:defRPr>
            </a:lvl4pPr>
            <a:lvl5pPr marL="1005840"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とコンテンツ ">
    <p:bg>
      <p:bgPr>
        <a:solidFill>
          <a:schemeClr val="tx1"/>
        </a:solidFill>
        <a:effectLst/>
      </p:bgPr>
    </p:bg>
    <p:spTree>
      <p:nvGrpSpPr>
        <p:cNvPr id="1" name=""/>
        <p:cNvGrpSpPr/>
        <p:nvPr/>
      </p:nvGrpSpPr>
      <p:grpSpPr>
        <a:xfrm>
          <a:off x="0" y="0"/>
          <a:ext cx="0" cy="0"/>
          <a:chOff x="0" y="0"/>
          <a:chExt cx="0" cy="0"/>
        </a:xfrm>
      </p:grpSpPr>
      <p:grpSp>
        <p:nvGrpSpPr>
          <p:cNvPr id="11" name="グループ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オートシェイプ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4" name="フリーフォーム(F)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8" name="フリーフォーム(F)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9" name="フリーフォーム(F)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コンテンツ プレースホルダー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rtlCol="0">
            <a:normAutofit/>
          </a:bodyPr>
          <a:lstStyle>
            <a:lvl1pPr marL="457200" indent="-457200">
              <a:spcBef>
                <a:spcPts val="1800"/>
              </a:spcBef>
              <a:buFont typeface="+mj-lt"/>
              <a:buAutoNum type="arabicPeriod"/>
              <a:defRPr lang="ja-JP" sz="2000">
                <a:latin typeface="Meiryo UI" panose="020B0604030504040204" pitchFamily="50" charset="-128"/>
                <a:ea typeface="Meiryo UI" panose="020B0604030504040204" pitchFamily="50" charset="-128"/>
              </a:defRPr>
            </a:lvl1pPr>
            <a:lvl2pPr marL="914400" indent="-457200">
              <a:spcBef>
                <a:spcPts val="1800"/>
              </a:spcBef>
              <a:buFont typeface="+mj-lt"/>
              <a:buAutoNum type="alphaLcPeriod"/>
              <a:defRPr lang="ja-JP" sz="2000">
                <a:latin typeface="Meiryo UI" panose="020B0604030504040204" pitchFamily="50" charset="-128"/>
                <a:ea typeface="Meiryo UI" panose="020B0604030504040204" pitchFamily="50" charset="-128"/>
              </a:defRPr>
            </a:lvl2pPr>
            <a:lvl3pPr marL="1371600" indent="-457200">
              <a:spcBef>
                <a:spcPts val="1800"/>
              </a:spcBef>
              <a:buFont typeface="+mj-lt"/>
              <a:buAutoNum type="arabicParenR"/>
              <a:defRPr lang="ja-JP" sz="2000">
                <a:latin typeface="Meiryo UI" panose="020B0604030504040204" pitchFamily="50" charset="-128"/>
                <a:ea typeface="Meiryo UI" panose="020B0604030504040204" pitchFamily="50" charset="-128"/>
              </a:defRPr>
            </a:lvl3pPr>
            <a:lvl4pPr marL="1371600" indent="0">
              <a:spcBef>
                <a:spcPts val="1800"/>
              </a:spcBef>
              <a:buFont typeface="+mj-lt"/>
              <a:buNone/>
              <a:defRPr lang="ja-JP" sz="2000">
                <a:latin typeface="Meiryo UI" panose="020B0604030504040204" pitchFamily="50" charset="-128"/>
                <a:ea typeface="Meiryo UI" panose="020B0604030504040204" pitchFamily="50" charset="-128"/>
              </a:defRPr>
            </a:lvl4pPr>
            <a:lvl5pPr marL="2286000" indent="-457200">
              <a:spcBef>
                <a:spcPts val="1800"/>
              </a:spcBef>
              <a:buFont typeface="+mj-lt"/>
              <a:buAutoNum type="arabicPeriod"/>
              <a:defRPr lang="ja-JP" sz="2000"/>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endParaRPr lang="ja-JP" altLang="en-US" noProof="0" dirty="0"/>
          </a:p>
        </p:txBody>
      </p:sp>
      <p:sp>
        <p:nvSpPr>
          <p:cNvPr id="2" name="コンテンツ プレースホルダー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283464" indent="-283464">
              <a:spcBef>
                <a:spcPts val="1800"/>
              </a:spcBef>
              <a:defRPr lang="ja-JP" sz="2000">
                <a:latin typeface="Meiryo UI" panose="020B0604030504040204" pitchFamily="50" charset="-128"/>
                <a:ea typeface="Meiryo UI" panose="020B0604030504040204" pitchFamily="50" charset="-128"/>
              </a:defRPr>
            </a:lvl2pPr>
            <a:lvl3pPr marL="548640" indent="-283464">
              <a:spcBef>
                <a:spcPts val="1800"/>
              </a:spcBef>
              <a:defRPr lang="ja-JP" sz="2000">
                <a:latin typeface="Meiryo UI" panose="020B0604030504040204" pitchFamily="50" charset="-128"/>
                <a:ea typeface="Meiryo UI" panose="020B0604030504040204" pitchFamily="50" charset="-128"/>
              </a:defRPr>
            </a:lvl3pPr>
            <a:lvl4pPr marL="822960" indent="-283464">
              <a:spcBef>
                <a:spcPts val="1800"/>
              </a:spcBef>
              <a:defRPr lang="ja-JP" sz="2000">
                <a:latin typeface="Meiryo UI" panose="020B0604030504040204" pitchFamily="50" charset="-128"/>
                <a:ea typeface="Meiryo UI" panose="020B0604030504040204" pitchFamily="50" charset="-128"/>
              </a:defRPr>
            </a:lvl4pPr>
            <a:lvl5pPr marL="1005840"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コンテンツ、画像">
    <p:bg>
      <p:bgPr>
        <a:solidFill>
          <a:schemeClr val="tx1"/>
        </a:solidFill>
        <a:effectLst/>
      </p:bgPr>
    </p:bg>
    <p:spTree>
      <p:nvGrpSpPr>
        <p:cNvPr id="1" name=""/>
        <p:cNvGrpSpPr/>
        <p:nvPr/>
      </p:nvGrpSpPr>
      <p:grpSpPr>
        <a:xfrm>
          <a:off x="0" y="0"/>
          <a:ext cx="0" cy="0"/>
          <a:chOff x="0" y="0"/>
          <a:chExt cx="0" cy="0"/>
        </a:xfrm>
      </p:grpSpPr>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3" name="コンテンツ プレースホルダー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indent="-283464">
              <a:spcBef>
                <a:spcPts val="1800"/>
              </a:spcBef>
              <a:defRPr lang="ja-JP" sz="2000">
                <a:latin typeface="Meiryo UI" panose="020B0604030504040204" pitchFamily="50" charset="-128"/>
                <a:ea typeface="Meiryo UI" panose="020B0604030504040204" pitchFamily="50" charset="-128"/>
              </a:defRPr>
            </a:lvl2pPr>
            <a:lvl3pPr indent="-283464">
              <a:spcBef>
                <a:spcPts val="1800"/>
              </a:spcBef>
              <a:defRPr lang="ja-JP" sz="2000">
                <a:latin typeface="Meiryo UI" panose="020B0604030504040204" pitchFamily="50" charset="-128"/>
                <a:ea typeface="Meiryo UI" panose="020B0604030504040204" pitchFamily="50" charset="-128"/>
              </a:defRPr>
            </a:lvl3pPr>
            <a:lvl4pPr indent="-283464">
              <a:spcBef>
                <a:spcPts val="1800"/>
              </a:spcBef>
              <a:defRPr lang="ja-JP" sz="2000">
                <a:latin typeface="Meiryo UI" panose="020B0604030504040204" pitchFamily="50" charset="-128"/>
                <a:ea typeface="Meiryo UI" panose="020B0604030504040204" pitchFamily="50" charset="-128"/>
              </a:defRPr>
            </a:lvl4pPr>
            <a:lvl5pPr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図プレースホルダー 11">
            <a:extLst>
              <a:ext uri="{FF2B5EF4-FFF2-40B4-BE49-F238E27FC236}">
                <a16:creationId xmlns:a16="http://schemas.microsoft.com/office/drawing/2014/main" id="{4658637A-5D36-6127-19BC-C203E23FA49F}"/>
              </a:ext>
            </a:extLst>
          </p:cNvPr>
          <p:cNvSpPr>
            <a:spLocks noGrp="1"/>
          </p:cNvSpPr>
          <p:nvPr>
            <p:ph type="pic" sz="quarter" idx="15" hasCustomPrompt="1"/>
          </p:nvPr>
        </p:nvSpPr>
        <p:spPr>
          <a:xfrm>
            <a:off x="6096000" y="0"/>
            <a:ext cx="6118225" cy="6858000"/>
          </a:xfrm>
        </p:spPr>
        <p:txBody>
          <a:bodyPr rtlCol="0">
            <a:normAutofit/>
          </a:bodyPr>
          <a:lstStyle>
            <a:lvl1pPr marL="0" indent="0" algn="ctr">
              <a:buNone/>
              <a:defRPr lang="ja-JP" sz="200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アイコンをクリックして画像を追加</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noProof="0" dirty="0"/>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defPPr>
              <a:defRPr lang="ja-JP"/>
            </a:defPPr>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2" name="タイトル プレースホルダー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defPPr>
              <a:defRPr lang="ja-JP"/>
            </a:defPPr>
          </a:lstStyle>
          <a:p>
            <a:pPr rtl="0"/>
            <a:r>
              <a:rPr lang="ja-JP" altLang="en-US" noProof="0" dirty="0"/>
              <a:t>マスター タイトルの書式設定</a:t>
            </a:r>
          </a:p>
        </p:txBody>
      </p:sp>
      <p:sp>
        <p:nvSpPr>
          <p:cNvPr id="30" name="日付プレースホルダー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lang="ja-JP" sz="1100" b="0" i="0">
                <a:solidFill>
                  <a:schemeClr val="bg1"/>
                </a:solidFill>
                <a:latin typeface="Meiryo UI" panose="020B0604030504040204" pitchFamily="50" charset="-128"/>
                <a:ea typeface="Meiryo UI" panose="020B0604030504040204" pitchFamily="50" charset="-128"/>
              </a:defRPr>
            </a:lvl1pPr>
          </a:lstStyle>
          <a:p>
            <a:endParaRPr lang="ja-JP" altLang="en-US" noProof="0" dirty="0"/>
          </a:p>
        </p:txBody>
      </p:sp>
      <p:sp>
        <p:nvSpPr>
          <p:cNvPr id="32" name="スライド番号プレースホルダー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lang="ja-JP" sz="1100" b="1" i="0">
                <a:solidFill>
                  <a:schemeClr val="bg1"/>
                </a:solidFill>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kumimoji="1" lang="ja-JP" sz="4400" b="1" i="0" kern="1200" spc="10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lang="ja-JP">
          <a:solidFill>
            <a:schemeClr val="tx2"/>
          </a:solidFill>
        </a:defRPr>
      </a:lvl2pPr>
      <a:lvl3pPr eaLnBrk="1" hangingPunct="1">
        <a:defRPr kumimoji="1" lang="ja-JP">
          <a:solidFill>
            <a:schemeClr val="tx2"/>
          </a:solidFill>
        </a:defRPr>
      </a:lvl3pPr>
      <a:lvl4pPr eaLnBrk="1" hangingPunct="1">
        <a:defRPr kumimoji="1" lang="ja-JP">
          <a:solidFill>
            <a:schemeClr val="tx2"/>
          </a:solidFill>
        </a:defRPr>
      </a:lvl4pPr>
      <a:lvl5pPr eaLnBrk="1" hangingPunct="1">
        <a:defRPr kumimoji="1" lang="ja-JP">
          <a:solidFill>
            <a:schemeClr val="tx2"/>
          </a:solidFill>
        </a:defRPr>
      </a:lvl5pPr>
      <a:lvl6pPr eaLnBrk="1" hangingPunct="1">
        <a:defRPr kumimoji="1" lang="ja-JP">
          <a:solidFill>
            <a:schemeClr val="tx2"/>
          </a:solidFill>
        </a:defRPr>
      </a:lvl6pPr>
      <a:lvl7pPr eaLnBrk="1" hangingPunct="1">
        <a:defRPr kumimoji="1" lang="ja-JP">
          <a:solidFill>
            <a:schemeClr val="tx2"/>
          </a:solidFill>
        </a:defRPr>
      </a:lvl7pPr>
      <a:lvl8pPr eaLnBrk="1" hangingPunct="1">
        <a:defRPr kumimoji="1" lang="ja-JP">
          <a:solidFill>
            <a:schemeClr val="tx2"/>
          </a:solidFill>
        </a:defRPr>
      </a:lvl8pPr>
      <a:lvl9pPr eaLnBrk="1" hangingPunct="1">
        <a:defRPr kumimoji="1" lang="ja-JP">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kumimoji="1" lang="ja-JP" sz="2800" b="0" i="0" kern="1200">
          <a:solidFill>
            <a:schemeClr val="bg1"/>
          </a:solidFill>
          <a:latin typeface="Meiryo UI" panose="020B0604030504040204" pitchFamily="50" charset="-128"/>
          <a:ea typeface="Meiryo UI" panose="020B0604030504040204" pitchFamily="50" charset="-128"/>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kumimoji="1" lang="ja-JP" sz="2400" b="0" i="0" kern="1200">
          <a:solidFill>
            <a:schemeClr val="bg1"/>
          </a:solidFill>
          <a:latin typeface="Meiryo UI" panose="020B0604030504040204" pitchFamily="50" charset="-128"/>
          <a:ea typeface="Meiryo UI" panose="020B0604030504040204" pitchFamily="50" charset="-128"/>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kumimoji="1" lang="ja-JP" sz="2000" b="0" i="0" kern="1200">
          <a:solidFill>
            <a:schemeClr val="bg1"/>
          </a:solidFill>
          <a:latin typeface="Meiryo UI" panose="020B0604030504040204" pitchFamily="50" charset="-128"/>
          <a:ea typeface="Meiryo UI" panose="020B0604030504040204" pitchFamily="50" charset="-128"/>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9pPr>
    </p:bodyStyle>
    <p:otherStyle>
      <a:defPPr>
        <a:defRPr lang="ja-JP"/>
      </a:defPPr>
      <a:lvl1pPr marL="0" algn="l" defTabSz="914400" rtl="0" eaLnBrk="1" latinLnBrk="0" hangingPunct="1">
        <a:defRPr kumimoji="1" lang="ja-JP" sz="1800" kern="1200">
          <a:solidFill>
            <a:schemeClr val="tx1"/>
          </a:solidFill>
          <a:latin typeface="+mn-ea"/>
          <a:ea typeface="+mn-ea"/>
          <a:cs typeface="+mn-cs"/>
        </a:defRPr>
      </a:lvl1pPr>
      <a:lvl2pPr marL="457200" algn="l" defTabSz="914400" rtl="0" eaLnBrk="1" latinLnBrk="0" hangingPunct="1">
        <a:defRPr kumimoji="1" lang="ja-JP" sz="1800" kern="1200">
          <a:solidFill>
            <a:schemeClr val="tx1"/>
          </a:solidFill>
          <a:latin typeface="+mn-ea"/>
          <a:ea typeface="+mn-ea"/>
          <a:cs typeface="+mn-cs"/>
        </a:defRPr>
      </a:lvl2pPr>
      <a:lvl3pPr marL="914400" algn="l" defTabSz="914400" rtl="0" eaLnBrk="1" latinLnBrk="0" hangingPunct="1">
        <a:defRPr kumimoji="1" lang="ja-JP" sz="1800" kern="1200">
          <a:solidFill>
            <a:schemeClr val="tx1"/>
          </a:solidFill>
          <a:latin typeface="+mn-ea"/>
          <a:ea typeface="+mn-ea"/>
          <a:cs typeface="+mn-cs"/>
        </a:defRPr>
      </a:lvl3pPr>
      <a:lvl4pPr marL="1371600" algn="l" defTabSz="914400" rtl="0" eaLnBrk="1" latinLnBrk="0" hangingPunct="1">
        <a:defRPr kumimoji="1" lang="ja-JP" sz="1800" kern="1200">
          <a:solidFill>
            <a:schemeClr val="tx1"/>
          </a:solidFill>
          <a:latin typeface="+mn-ea"/>
          <a:ea typeface="+mn-ea"/>
          <a:cs typeface="+mn-cs"/>
        </a:defRPr>
      </a:lvl4pPr>
      <a:lvl5pPr marL="1828800" algn="l" defTabSz="914400" rtl="0" eaLnBrk="1" latinLnBrk="0" hangingPunct="1">
        <a:defRPr kumimoji="1" lang="ja-JP" sz="1800" kern="1200">
          <a:solidFill>
            <a:schemeClr val="tx1"/>
          </a:solidFill>
          <a:latin typeface="+mn-ea"/>
          <a:ea typeface="+mn-ea"/>
          <a:cs typeface="+mn-cs"/>
        </a:defRPr>
      </a:lvl5pPr>
      <a:lvl6pPr marL="2286000" algn="l" defTabSz="914400" rtl="0" eaLnBrk="1" latinLnBrk="0" hangingPunct="1">
        <a:defRPr kumimoji="1" lang="ja-JP" sz="1800" kern="1200">
          <a:solidFill>
            <a:schemeClr val="tx1"/>
          </a:solidFill>
          <a:latin typeface="+mn-ea"/>
          <a:ea typeface="+mn-ea"/>
          <a:cs typeface="+mn-cs"/>
        </a:defRPr>
      </a:lvl6pPr>
      <a:lvl7pPr marL="2743200" algn="l" defTabSz="914400" rtl="0" eaLnBrk="1" latinLnBrk="0" hangingPunct="1">
        <a:defRPr kumimoji="1" lang="ja-JP" sz="1800" kern="1200">
          <a:solidFill>
            <a:schemeClr val="tx1"/>
          </a:solidFill>
          <a:latin typeface="+mn-ea"/>
          <a:ea typeface="+mn-ea"/>
          <a:cs typeface="+mn-cs"/>
        </a:defRPr>
      </a:lvl7pPr>
      <a:lvl8pPr marL="3200400" algn="l" defTabSz="914400" rtl="0" eaLnBrk="1" latinLnBrk="0" hangingPunct="1">
        <a:defRPr kumimoji="1" lang="ja-JP" sz="1800" kern="1200">
          <a:solidFill>
            <a:schemeClr val="tx1"/>
          </a:solidFill>
          <a:latin typeface="+mn-ea"/>
          <a:ea typeface="+mn-ea"/>
          <a:cs typeface="+mn-cs"/>
        </a:defRPr>
      </a:lvl8pPr>
      <a:lvl9pPr marL="3657600" algn="l" defTabSz="914400" rtl="0" eaLnBrk="1" latinLnBrk="0" hangingPunct="1">
        <a:defRPr kumimoji="1" lang="ja-JP" sz="1800" kern="1200">
          <a:solidFill>
            <a:schemeClr val="tx1"/>
          </a:solidFill>
          <a:latin typeface="+mn-ea"/>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rtlCol="0"/>
          <a:lstStyle>
            <a:defPPr>
              <a:defRPr lang="ja-JP"/>
            </a:defPPr>
          </a:lstStyle>
          <a:p>
            <a:pPr rtl="0">
              <a:lnSpc>
                <a:spcPct val="90000"/>
              </a:lnSpc>
            </a:pPr>
            <a:r>
              <a:rPr lang="ja-JP" altLang="en-US" dirty="0"/>
              <a:t>お客さま本位の業務運営方針</a:t>
            </a:r>
            <a:endParaRPr lang="ja-JP" dirty="0"/>
          </a:p>
        </p:txBody>
      </p:sp>
      <p:sp>
        <p:nvSpPr>
          <p:cNvPr id="3" name="テキスト プレースホルダー 2">
            <a:extLst>
              <a:ext uri="{FF2B5EF4-FFF2-40B4-BE49-F238E27FC236}">
                <a16:creationId xmlns:a16="http://schemas.microsoft.com/office/drawing/2014/main" id="{38B09A51-52EA-80B4-CB1B-9AC5A3FBFD86}"/>
              </a:ext>
            </a:extLst>
          </p:cNvPr>
          <p:cNvSpPr txBox="1">
            <a:spLocks/>
          </p:cNvSpPr>
          <p:nvPr/>
        </p:nvSpPr>
        <p:spPr>
          <a:xfrm>
            <a:off x="8267790" y="5412242"/>
            <a:ext cx="3528514" cy="1336901"/>
          </a:xfrm>
          <a:prstGeom prst="rect">
            <a:avLst/>
          </a:prstGeom>
        </p:spPr>
        <p:txBody>
          <a:bodyPr tIns="457200" rtlCol="0"/>
          <a:lstStyle>
            <a:defPPr>
              <a:defRPr lang="ja-JP"/>
            </a:defPPr>
            <a:lvl1pPr marL="228600" indent="-283464" algn="l" defTabSz="914400" rtl="0" eaLnBrk="1" latinLnBrk="0" hangingPunct="1">
              <a:lnSpc>
                <a:spcPct val="90000"/>
              </a:lnSpc>
              <a:spcBef>
                <a:spcPts val="1000"/>
              </a:spcBef>
              <a:buFont typeface="Arial" panose="020B0604020202020204" pitchFamily="34" charset="0"/>
              <a:buChar char="•"/>
              <a:defRPr kumimoji="1" lang="ja-JP" sz="2800" b="0" i="0" kern="1200">
                <a:solidFill>
                  <a:schemeClr val="bg1"/>
                </a:solidFill>
                <a:latin typeface="Meiryo UI" panose="020B0604030504040204" pitchFamily="50" charset="-128"/>
                <a:ea typeface="Meiryo UI" panose="020B0604030504040204" pitchFamily="50" charset="-128"/>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kumimoji="1" lang="ja-JP" sz="2400" b="0" i="0" kern="1200">
                <a:solidFill>
                  <a:schemeClr val="bg1"/>
                </a:solidFill>
                <a:latin typeface="Meiryo UI" panose="020B0604030504040204" pitchFamily="50" charset="-128"/>
                <a:ea typeface="Meiryo UI" panose="020B0604030504040204" pitchFamily="50" charset="-128"/>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kumimoji="1" lang="ja-JP" sz="2000" b="0" i="0" kern="1200">
                <a:solidFill>
                  <a:schemeClr val="bg1"/>
                </a:solidFill>
                <a:latin typeface="Meiryo UI" panose="020B0604030504040204" pitchFamily="50" charset="-128"/>
                <a:ea typeface="Meiryo UI" panose="020B0604030504040204" pitchFamily="50" charset="-128"/>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9pPr>
          </a:lstStyle>
          <a:p>
            <a:pPr marL="0" indent="0">
              <a:buNone/>
            </a:pPr>
            <a:r>
              <a:rPr lang="ja-JP" altLang="en-US" dirty="0"/>
              <a:t>ひろさき損保株式会社</a:t>
            </a:r>
            <a:endParaRPr lang="en-US" altLang="ja-JP" dirty="0"/>
          </a:p>
        </p:txBody>
      </p:sp>
      <p:sp>
        <p:nvSpPr>
          <p:cNvPr id="4" name="テキスト プレースホルダー 2">
            <a:extLst>
              <a:ext uri="{FF2B5EF4-FFF2-40B4-BE49-F238E27FC236}">
                <a16:creationId xmlns:a16="http://schemas.microsoft.com/office/drawing/2014/main" id="{A8C075D4-6A98-A162-E4BC-09E842792B1D}"/>
              </a:ext>
            </a:extLst>
          </p:cNvPr>
          <p:cNvSpPr txBox="1">
            <a:spLocks/>
          </p:cNvSpPr>
          <p:nvPr/>
        </p:nvSpPr>
        <p:spPr>
          <a:xfrm>
            <a:off x="8472442" y="3359332"/>
            <a:ext cx="2291352" cy="890452"/>
          </a:xfrm>
          <a:prstGeom prst="rect">
            <a:avLst/>
          </a:prstGeom>
        </p:spPr>
        <p:txBody>
          <a:bodyPr tIns="457200" rtlCol="0"/>
          <a:lstStyle>
            <a:defPPr>
              <a:defRPr lang="ja-JP"/>
            </a:defPPr>
            <a:lvl1pPr marL="228600" indent="-283464" algn="l" defTabSz="914400" rtl="0" eaLnBrk="1" latinLnBrk="0" hangingPunct="1">
              <a:lnSpc>
                <a:spcPct val="90000"/>
              </a:lnSpc>
              <a:spcBef>
                <a:spcPts val="1000"/>
              </a:spcBef>
              <a:buFont typeface="Arial" panose="020B0604020202020204" pitchFamily="34" charset="0"/>
              <a:buChar char="•"/>
              <a:defRPr kumimoji="1" lang="ja-JP" sz="2800" b="0" i="0" kern="1200">
                <a:solidFill>
                  <a:schemeClr val="bg1"/>
                </a:solidFill>
                <a:latin typeface="Meiryo UI" panose="020B0604030504040204" pitchFamily="50" charset="-128"/>
                <a:ea typeface="Meiryo UI" panose="020B0604030504040204" pitchFamily="50" charset="-128"/>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kumimoji="1" lang="ja-JP" sz="2400" b="0" i="0" kern="1200">
                <a:solidFill>
                  <a:schemeClr val="bg1"/>
                </a:solidFill>
                <a:latin typeface="Meiryo UI" panose="020B0604030504040204" pitchFamily="50" charset="-128"/>
                <a:ea typeface="Meiryo UI" panose="020B0604030504040204" pitchFamily="50" charset="-128"/>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kumimoji="1" lang="ja-JP" sz="2000" b="0" i="0" kern="1200">
                <a:solidFill>
                  <a:schemeClr val="bg1"/>
                </a:solidFill>
                <a:latin typeface="Meiryo UI" panose="020B0604030504040204" pitchFamily="50" charset="-128"/>
                <a:ea typeface="Meiryo UI" panose="020B0604030504040204" pitchFamily="50" charset="-128"/>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9pPr>
          </a:lstStyle>
          <a:p>
            <a:pPr marL="0" indent="0">
              <a:buNone/>
            </a:pPr>
            <a:r>
              <a:rPr lang="en-US" altLang="ja-JP" sz="2000" dirty="0"/>
              <a:t>2025</a:t>
            </a:r>
            <a:r>
              <a:rPr lang="ja-JP" altLang="en-US" sz="2000" dirty="0"/>
              <a:t>年度</a:t>
            </a:r>
            <a:endParaRPr lang="en-US" altLang="ja-JP" sz="2000" dirty="0"/>
          </a:p>
        </p:txBody>
      </p:sp>
    </p:spTree>
    <p:extLst>
      <p:ext uri="{BB962C8B-B14F-4D97-AF65-F5344CB8AC3E}">
        <p14:creationId xmlns:p14="http://schemas.microsoft.com/office/powerpoint/2010/main" val="3390304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30BF65-C84B-45C3-72CA-AFDA68851174}"/>
              </a:ext>
            </a:extLst>
          </p:cNvPr>
          <p:cNvSpPr>
            <a:spLocks noGrp="1"/>
          </p:cNvSpPr>
          <p:nvPr>
            <p:ph type="title"/>
          </p:nvPr>
        </p:nvSpPr>
        <p:spPr>
          <a:xfrm>
            <a:off x="593725" y="979987"/>
            <a:ext cx="7330440" cy="916304"/>
          </a:xfrm>
        </p:spPr>
        <p:txBody>
          <a:bodyPr rtlCol="0"/>
          <a:lstStyle>
            <a:defPPr>
              <a:defRPr lang="ja-JP"/>
            </a:defPPr>
          </a:lstStyle>
          <a:p>
            <a:pPr rtl="0"/>
            <a:r>
              <a:rPr lang="ja-JP" altLang="en-US" sz="4000" dirty="0"/>
              <a:t>お客さま本位の業務運営方針</a:t>
            </a:r>
            <a:endParaRPr lang="ja-JP" sz="4000" dirty="0"/>
          </a:p>
        </p:txBody>
      </p:sp>
      <p:sp>
        <p:nvSpPr>
          <p:cNvPr id="3" name="テキスト プレースホルダー 2">
            <a:extLst>
              <a:ext uri="{FF2B5EF4-FFF2-40B4-BE49-F238E27FC236}">
                <a16:creationId xmlns:a16="http://schemas.microsoft.com/office/drawing/2014/main" id="{3B8EBC2C-6DD7-5003-38EB-40753046FE8C}"/>
              </a:ext>
            </a:extLst>
          </p:cNvPr>
          <p:cNvSpPr>
            <a:spLocks noGrp="1"/>
          </p:cNvSpPr>
          <p:nvPr>
            <p:ph sz="quarter" idx="13"/>
          </p:nvPr>
        </p:nvSpPr>
        <p:spPr>
          <a:xfrm>
            <a:off x="794022" y="2333491"/>
            <a:ext cx="4082778" cy="3709987"/>
          </a:xfrm>
        </p:spPr>
        <p:txBody>
          <a:bodyPr tIns="457200" rtlCol="0">
            <a:normAutofit/>
          </a:bodyPr>
          <a:lstStyle>
            <a:defPPr>
              <a:defRPr lang="ja-JP"/>
            </a:defPPr>
          </a:lstStyle>
          <a:p>
            <a:pPr marL="0" indent="0" rtl="0">
              <a:buNone/>
            </a:pPr>
            <a:r>
              <a:rPr lang="ja-JP" altLang="en-US" dirty="0"/>
              <a:t>経営理念</a:t>
            </a:r>
            <a:endParaRPr lang="en-US" altLang="ja-JP" dirty="0"/>
          </a:p>
          <a:p>
            <a:pPr algn="l">
              <a:buNone/>
            </a:pP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保険を通じて、お客さまの幸せをお手伝い</a:t>
            </a: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endPar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marL="0" indent="0" algn="l">
              <a:lnSpc>
                <a:spcPct val="150000"/>
              </a:lnSpc>
              <a:buNone/>
            </a:pPr>
            <a:r>
              <a:rPr lang="en-US" altLang="ja-JP"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1.</a:t>
            </a:r>
            <a:r>
              <a:rPr lang="ja-JP" altLang="en-US"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r>
              <a:rPr lang="ja-JP" altLang="ja-JP"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お客さま満足を基本に、最適な情報・サービス</a:t>
            </a:r>
            <a:r>
              <a:rPr lang="ja-JP" altLang="en-US"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ja-JP"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商品を提供します。</a:t>
            </a:r>
            <a:endParaRPr lang="ja-JP" altLang="ja-JP" sz="1300" b="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lgn="l">
              <a:lnSpc>
                <a:spcPct val="150000"/>
              </a:lnSpc>
              <a:buNone/>
            </a:pPr>
            <a:r>
              <a:rPr lang="en-US" altLang="ja-JP"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2.</a:t>
            </a:r>
            <a:r>
              <a:rPr lang="ja-JP" altLang="en-US"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r>
              <a:rPr lang="ja-JP" altLang="ja-JP"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お客さま社員をはじめ、すべての人を大切にします。</a:t>
            </a:r>
            <a:endParaRPr lang="ja-JP" altLang="ja-JP" sz="1300" b="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lnSpc>
                <a:spcPct val="150000"/>
              </a:lnSpc>
              <a:buNone/>
            </a:pPr>
            <a:r>
              <a:rPr lang="en-US" altLang="ja-JP" sz="1300" b="0" dirty="0">
                <a:effectLst/>
                <a:latin typeface="BIZ UDPゴシック" panose="020B0400000000000000" pitchFamily="50" charset="-128"/>
                <a:cs typeface="Times New Roman" panose="02020603050405020304" pitchFamily="18" charset="0"/>
              </a:rPr>
              <a:t>3.</a:t>
            </a:r>
            <a:r>
              <a:rPr lang="ja-JP" altLang="en-US" sz="1300" b="0" dirty="0">
                <a:effectLst/>
                <a:latin typeface="BIZ UDPゴシック" panose="020B0400000000000000" pitchFamily="50" charset="-128"/>
                <a:cs typeface="Times New Roman" panose="02020603050405020304" pitchFamily="18" charset="0"/>
              </a:rPr>
              <a:t>　</a:t>
            </a:r>
            <a:r>
              <a:rPr lang="ja-JP" altLang="ja-JP" sz="1300" b="0" dirty="0">
                <a:effectLst/>
                <a:ea typeface="BIZ UDPゴシック" panose="020B0400000000000000" pitchFamily="50" charset="-128"/>
                <a:cs typeface="Times New Roman" panose="02020603050405020304" pitchFamily="18" charset="0"/>
              </a:rPr>
              <a:t>お客さまへの感謝の気持ちを忘れずに、お客さまと共に歩み続けます。</a:t>
            </a:r>
            <a:endParaRPr lang="en-US" altLang="ja-JP" sz="1300" b="0" dirty="0"/>
          </a:p>
        </p:txBody>
      </p:sp>
      <p:sp>
        <p:nvSpPr>
          <p:cNvPr id="7" name="タイトル 1">
            <a:extLst>
              <a:ext uri="{FF2B5EF4-FFF2-40B4-BE49-F238E27FC236}">
                <a16:creationId xmlns:a16="http://schemas.microsoft.com/office/drawing/2014/main" id="{D4D1B16F-2EEC-E266-286E-9FD9291A0EB8}"/>
              </a:ext>
            </a:extLst>
          </p:cNvPr>
          <p:cNvSpPr txBox="1">
            <a:spLocks/>
          </p:cNvSpPr>
          <p:nvPr/>
        </p:nvSpPr>
        <p:spPr>
          <a:xfrm>
            <a:off x="6007374" y="3768634"/>
            <a:ext cx="5390604" cy="1661115"/>
          </a:xfrm>
          <a:prstGeom prst="rect">
            <a:avLst/>
          </a:prstGeom>
        </p:spPr>
        <p:txBody>
          <a:bodyPr vert="horz" lIns="0" tIns="0" rIns="0" bIns="0" rtlCol="0" anchor="b" anchorCtr="0">
            <a:noAutofit/>
          </a:bodyPr>
          <a:lstStyle>
            <a:defPPr>
              <a:defRPr lang="ja-JP"/>
            </a:defPPr>
            <a:lvl1pPr algn="l" defTabSz="914400" rtl="0" eaLnBrk="1" latinLnBrk="0" hangingPunct="1">
              <a:lnSpc>
                <a:spcPct val="80000"/>
              </a:lnSpc>
              <a:spcBef>
                <a:spcPct val="0"/>
              </a:spcBef>
              <a:buNone/>
              <a:defRPr kumimoji="1" lang="ja-JP" sz="4400" b="1" i="0" kern="1200" spc="5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lang="ja-JP">
                <a:solidFill>
                  <a:schemeClr val="tx2"/>
                </a:solidFill>
              </a:defRPr>
            </a:lvl2pPr>
            <a:lvl3pPr eaLnBrk="1" hangingPunct="1">
              <a:defRPr kumimoji="1" lang="ja-JP">
                <a:solidFill>
                  <a:schemeClr val="tx2"/>
                </a:solidFill>
              </a:defRPr>
            </a:lvl3pPr>
            <a:lvl4pPr eaLnBrk="1" hangingPunct="1">
              <a:defRPr kumimoji="1" lang="ja-JP">
                <a:solidFill>
                  <a:schemeClr val="tx2"/>
                </a:solidFill>
              </a:defRPr>
            </a:lvl4pPr>
            <a:lvl5pPr eaLnBrk="1" hangingPunct="1">
              <a:defRPr kumimoji="1" lang="ja-JP">
                <a:solidFill>
                  <a:schemeClr val="tx2"/>
                </a:solidFill>
              </a:defRPr>
            </a:lvl5pPr>
            <a:lvl6pPr eaLnBrk="1" hangingPunct="1">
              <a:defRPr kumimoji="1" lang="ja-JP">
                <a:solidFill>
                  <a:schemeClr val="tx2"/>
                </a:solidFill>
              </a:defRPr>
            </a:lvl6pPr>
            <a:lvl7pPr eaLnBrk="1" hangingPunct="1">
              <a:defRPr kumimoji="1" lang="ja-JP">
                <a:solidFill>
                  <a:schemeClr val="tx2"/>
                </a:solidFill>
              </a:defRPr>
            </a:lvl7pPr>
            <a:lvl8pPr eaLnBrk="1" hangingPunct="1">
              <a:defRPr kumimoji="1" lang="ja-JP">
                <a:solidFill>
                  <a:schemeClr val="tx2"/>
                </a:solidFill>
              </a:defRPr>
            </a:lvl8pPr>
            <a:lvl9pPr eaLnBrk="1" hangingPunct="1">
              <a:defRPr kumimoji="1" lang="ja-JP">
                <a:solidFill>
                  <a:schemeClr val="tx2"/>
                </a:solidFill>
              </a:defRPr>
            </a:lvl9pPr>
          </a:lstStyle>
          <a:p>
            <a:r>
              <a:rPr lang="ja-JP" altLang="ja-JP" sz="1600" b="0" dirty="0">
                <a:solidFill>
                  <a:srgbClr val="212529"/>
                </a:solidFill>
                <a:latin typeface="+mn-ea"/>
                <a:ea typeface="+mn-ea"/>
                <a:cs typeface="ＭＳ Ｐゴシック" panose="020B0600070205080204" pitchFamily="50" charset="-128"/>
              </a:rPr>
              <a:t>当社は</a:t>
            </a:r>
            <a:r>
              <a:rPr lang="ja-JP" altLang="en-US" sz="1600" b="0" dirty="0">
                <a:solidFill>
                  <a:srgbClr val="212529"/>
                </a:solidFill>
                <a:latin typeface="+mn-ea"/>
                <a:ea typeface="+mn-ea"/>
                <a:cs typeface="ＭＳ Ｐゴシック" panose="020B0600070205080204" pitchFamily="50" charset="-128"/>
              </a:rPr>
              <a:t>、</a:t>
            </a:r>
            <a:r>
              <a:rPr lang="ja-JP" altLang="en-US" sz="1600" b="0" dirty="0">
                <a:latin typeface="+mn-ea"/>
                <a:ea typeface="+mn-ea"/>
              </a:rPr>
              <a:t>お客さま本位の業務運営を基本として、</a:t>
            </a:r>
            <a:r>
              <a:rPr lang="ja-JP" altLang="ja-JP" sz="1600" b="0" dirty="0">
                <a:solidFill>
                  <a:srgbClr val="212529"/>
                </a:solidFill>
                <a:latin typeface="+mn-ea"/>
                <a:ea typeface="+mn-ea"/>
                <a:cs typeface="ＭＳ Ｐゴシック" panose="020B0600070205080204" pitchFamily="50" charset="-128"/>
              </a:rPr>
              <a:t>お客さまと地域か</a:t>
            </a:r>
            <a:r>
              <a:rPr lang="ja-JP" altLang="en-US" sz="1600" b="0" dirty="0">
                <a:solidFill>
                  <a:srgbClr val="212529"/>
                </a:solidFill>
                <a:latin typeface="+mn-ea"/>
                <a:ea typeface="+mn-ea"/>
                <a:cs typeface="ＭＳ Ｐゴシック" panose="020B0600070205080204" pitchFamily="50" charset="-128"/>
              </a:rPr>
              <a:t>ら</a:t>
            </a:r>
            <a:r>
              <a:rPr lang="ja-JP" altLang="ja-JP" sz="1600" b="0" dirty="0">
                <a:solidFill>
                  <a:srgbClr val="212529"/>
                </a:solidFill>
                <a:latin typeface="+mn-ea"/>
                <a:ea typeface="+mn-ea"/>
                <a:cs typeface="ＭＳ Ｐゴシック" panose="020B0600070205080204" pitchFamily="50" charset="-128"/>
              </a:rPr>
              <a:t>必要とされる保険代理店</a:t>
            </a:r>
            <a:r>
              <a:rPr lang="ja-JP" altLang="en-US" sz="1600" b="0" dirty="0">
                <a:solidFill>
                  <a:srgbClr val="212529"/>
                </a:solidFill>
                <a:latin typeface="+mn-ea"/>
                <a:ea typeface="+mn-ea"/>
                <a:cs typeface="ＭＳ Ｐゴシック" panose="020B0600070205080204" pitchFamily="50" charset="-128"/>
              </a:rPr>
              <a:t>を目指します</a:t>
            </a:r>
            <a:r>
              <a:rPr lang="ja-JP" altLang="en-US" sz="2400" b="0" dirty="0">
                <a:solidFill>
                  <a:srgbClr val="212529"/>
                </a:solidFill>
                <a:latin typeface="+mn-ea"/>
                <a:ea typeface="+mn-ea"/>
                <a:cs typeface="ＭＳ Ｐゴシック" panose="020B0600070205080204" pitchFamily="50" charset="-128"/>
              </a:rPr>
              <a:t>。</a:t>
            </a:r>
            <a:endParaRPr lang="ja-JP" altLang="en-US" sz="2400" b="0" dirty="0">
              <a:latin typeface="+mn-ea"/>
              <a:ea typeface="+mn-ea"/>
            </a:endParaRPr>
          </a:p>
        </p:txBody>
      </p:sp>
      <p:cxnSp>
        <p:nvCxnSpPr>
          <p:cNvPr id="13" name="直線コネクタ 12">
            <a:extLst>
              <a:ext uri="{FF2B5EF4-FFF2-40B4-BE49-F238E27FC236}">
                <a16:creationId xmlns:a16="http://schemas.microsoft.com/office/drawing/2014/main" id="{4DDF4BD4-59B4-BD47-C88A-0E77565E2690}"/>
              </a:ext>
            </a:extLst>
          </p:cNvPr>
          <p:cNvCxnSpPr>
            <a:cxnSpLocks/>
          </p:cNvCxnSpPr>
          <p:nvPr/>
        </p:nvCxnSpPr>
        <p:spPr>
          <a:xfrm>
            <a:off x="5843451" y="5429749"/>
            <a:ext cx="5643154"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6685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4D1FB21E-CCFB-8E64-064C-DB8195F86847}"/>
              </a:ext>
            </a:extLst>
          </p:cNvPr>
          <p:cNvGraphicFramePr>
            <a:graphicFrameLocks noGrp="1"/>
          </p:cNvGraphicFramePr>
          <p:nvPr>
            <p:ph type="tbl" sz="quarter" idx="10"/>
            <p:extLst>
              <p:ext uri="{D42A27DB-BD31-4B8C-83A1-F6EECF244321}">
                <p14:modId xmlns:p14="http://schemas.microsoft.com/office/powerpoint/2010/main" val="771512429"/>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1</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pPr algn="l" rtl="0"/>
                      <a:r>
                        <a:rPr kumimoji="1" lang="ja-JP" altLang="ja-JP" sz="1400" kern="1200" dirty="0">
                          <a:solidFill>
                            <a:schemeClr val="dk1"/>
                          </a:solidFill>
                          <a:effectLst/>
                          <a:latin typeface="+mn-ea"/>
                          <a:ea typeface="+mn-ea"/>
                          <a:cs typeface="+mn-cs"/>
                        </a:rPr>
                        <a:t>当社は、真にお客さまのお役に立てることは何かを常に考えてまいります。お客さまの期待に応えるサービスを確実に提供することを基本に、役職員一人ひとりが保険に携わるプロとしての自覚を持って、お客さまの声に耳を傾け、誠実・公正、適切に対応するとともに、品質向上に向けた社内の体制づくりに努めてまいります。また、お客さまを取り巻くリスクを常に考え、ご意向の確認を丁寧に行い、最適な補償内容をご提案します。</a:t>
                      </a:r>
                      <a:endParaRPr lang="ja-JP" altLang="en-US" sz="1400" noProof="0" dirty="0">
                        <a:latin typeface="+mn-ea"/>
                        <a:ea typeface="+mn-ea"/>
                      </a:endParaRPr>
                    </a:p>
                  </a:txBody>
                  <a:tcPr anchor="ctr"/>
                </a:tc>
                <a:tc rowSpan="3">
                  <a:txBody>
                    <a:bodyPr/>
                    <a:lstStyle>
                      <a:defPPr>
                        <a:defRPr lang="ja-JP"/>
                      </a:defPPr>
                    </a:lstStyle>
                    <a:p>
                      <a:pPr lvl="0"/>
                      <a:r>
                        <a:rPr kumimoji="1" lang="ja-JP" altLang="en-US" sz="1200" kern="1200" dirty="0">
                          <a:solidFill>
                            <a:schemeClr val="dk1"/>
                          </a:solidFill>
                          <a:effectLst/>
                          <a:latin typeface="+mn-ea"/>
                          <a:ea typeface="+mn-ea"/>
                          <a:cs typeface="+mn-cs"/>
                        </a:rPr>
                        <a:t>・</a:t>
                      </a:r>
                      <a:r>
                        <a:rPr kumimoji="1" lang="ja-JP" altLang="ja-JP" sz="1200" kern="1200" dirty="0">
                          <a:solidFill>
                            <a:schemeClr val="dk1"/>
                          </a:solidFill>
                          <a:effectLst/>
                          <a:latin typeface="+mn-ea"/>
                          <a:ea typeface="+mn-ea"/>
                          <a:cs typeface="+mn-cs"/>
                        </a:rPr>
                        <a:t>お客さまのご要望・不安・リスクに対する考え方を、対話を通じてしっかりとお伺いします。</a:t>
                      </a:r>
                    </a:p>
                    <a:p>
                      <a:pPr lvl="0"/>
                      <a:r>
                        <a:rPr kumimoji="1" lang="ja-JP" altLang="ja-JP" sz="1200" kern="1200" dirty="0">
                          <a:solidFill>
                            <a:schemeClr val="dk1"/>
                          </a:solidFill>
                          <a:effectLst/>
                          <a:latin typeface="+mn-ea"/>
                          <a:ea typeface="+mn-ea"/>
                          <a:cs typeface="+mn-cs"/>
                        </a:rPr>
                        <a:t>寄せられたお客さまの声やヒヤリハットを、毎日の朝礼で共有し、毎月開催の品質向上会議で改めて原因分析、改善策を協議し、再発防止や更なるサービスの向上に活かします。また、その後同じようなご指摘がないか、振り返りを行い、確認をしてまいります。</a:t>
                      </a:r>
                    </a:p>
                    <a:p>
                      <a:pPr lvl="0"/>
                      <a:r>
                        <a:rPr kumimoji="1" lang="ja-JP" altLang="en-US" sz="1200" kern="1200" dirty="0">
                          <a:solidFill>
                            <a:schemeClr val="dk1"/>
                          </a:solidFill>
                          <a:effectLst/>
                          <a:latin typeface="+mn-ea"/>
                          <a:ea typeface="+mn-ea"/>
                          <a:cs typeface="+mn-cs"/>
                        </a:rPr>
                        <a:t>・</a:t>
                      </a:r>
                      <a:r>
                        <a:rPr kumimoji="1" lang="ja-JP" altLang="ja-JP" sz="1200" kern="1200" dirty="0">
                          <a:solidFill>
                            <a:schemeClr val="dk1"/>
                          </a:solidFill>
                          <a:effectLst/>
                          <a:latin typeface="+mn-ea"/>
                          <a:ea typeface="+mn-ea"/>
                          <a:cs typeface="+mn-cs"/>
                        </a:rPr>
                        <a:t>お客さまに十分にご理解いただけるように、対面募集を基本とし、独自に作成した意向把握確認シートを使用した保険募集を実施してまいります。</a:t>
                      </a:r>
                    </a:p>
                    <a:p>
                      <a:pPr lvl="0"/>
                      <a:r>
                        <a:rPr kumimoji="1" lang="ja-JP" altLang="en-US" sz="1200" kern="1200" dirty="0">
                          <a:solidFill>
                            <a:schemeClr val="dk1"/>
                          </a:solidFill>
                          <a:effectLst/>
                          <a:latin typeface="+mn-ea"/>
                          <a:ea typeface="+mn-ea"/>
                          <a:cs typeface="+mn-cs"/>
                        </a:rPr>
                        <a:t>・</a:t>
                      </a:r>
                      <a:r>
                        <a:rPr kumimoji="1" lang="ja-JP" altLang="ja-JP" sz="1200" kern="1200" dirty="0">
                          <a:solidFill>
                            <a:schemeClr val="dk1"/>
                          </a:solidFill>
                          <a:effectLst/>
                          <a:latin typeface="+mn-ea"/>
                          <a:ea typeface="+mn-ea"/>
                          <a:cs typeface="+mn-cs"/>
                        </a:rPr>
                        <a:t>お客さまにとって必要な情報・重要な情報の提供に努めてまいります。補償内容はもちろん、付帯サービス・周辺知識・公的保険の保障内容も、お客さまに分かりやすい表現を用いて、ご理解いただけるまで丁寧な説明を心掛けます。</a:t>
                      </a:r>
                    </a:p>
                    <a:p>
                      <a:pPr lvl="0"/>
                      <a:r>
                        <a:rPr kumimoji="1" lang="ja-JP" altLang="en-US" sz="1200" kern="1200" dirty="0">
                          <a:solidFill>
                            <a:schemeClr val="dk1"/>
                          </a:solidFill>
                          <a:effectLst/>
                          <a:latin typeface="+mn-ea"/>
                          <a:ea typeface="+mn-ea"/>
                          <a:cs typeface="+mn-cs"/>
                        </a:rPr>
                        <a:t>・</a:t>
                      </a:r>
                      <a:r>
                        <a:rPr kumimoji="1" lang="ja-JP" altLang="ja-JP" sz="1200" kern="1200" dirty="0">
                          <a:solidFill>
                            <a:schemeClr val="dk1"/>
                          </a:solidFill>
                          <a:effectLst/>
                          <a:latin typeface="+mn-ea"/>
                          <a:ea typeface="+mn-ea"/>
                          <a:cs typeface="+mn-cs"/>
                        </a:rPr>
                        <a:t>お客さまのご意向が変化した場合には、変更後のご意向に沿った最適なプランをご提案します。</a:t>
                      </a:r>
                    </a:p>
                    <a:p>
                      <a:pPr lvl="0"/>
                      <a:r>
                        <a:rPr kumimoji="1" lang="ja-JP" altLang="en-US" sz="1200" kern="1200" dirty="0">
                          <a:solidFill>
                            <a:schemeClr val="dk1"/>
                          </a:solidFill>
                          <a:effectLst/>
                          <a:latin typeface="+mn-ea"/>
                          <a:ea typeface="+mn-ea"/>
                          <a:cs typeface="+mn-cs"/>
                        </a:rPr>
                        <a:t>・</a:t>
                      </a:r>
                      <a:r>
                        <a:rPr kumimoji="1" lang="ja-JP" altLang="ja-JP" sz="1200" kern="1200" dirty="0">
                          <a:solidFill>
                            <a:schemeClr val="dk1"/>
                          </a:solidFill>
                          <a:effectLst/>
                          <a:latin typeface="+mn-ea"/>
                          <a:ea typeface="+mn-ea"/>
                          <a:cs typeface="+mn-cs"/>
                        </a:rPr>
                        <a:t>お客さまにご理解いただきやすい説明のために、月</a:t>
                      </a:r>
                      <a:r>
                        <a:rPr kumimoji="1" lang="en-US" altLang="ja-JP" sz="1200" kern="1200" dirty="0">
                          <a:solidFill>
                            <a:schemeClr val="dk1"/>
                          </a:solidFill>
                          <a:effectLst/>
                          <a:latin typeface="+mn-ea"/>
                          <a:ea typeface="+mn-ea"/>
                          <a:cs typeface="+mn-cs"/>
                        </a:rPr>
                        <a:t>1</a:t>
                      </a:r>
                      <a:r>
                        <a:rPr kumimoji="1" lang="ja-JP" altLang="ja-JP" sz="1200" kern="1200" dirty="0">
                          <a:solidFill>
                            <a:schemeClr val="dk1"/>
                          </a:solidFill>
                          <a:effectLst/>
                          <a:latin typeface="+mn-ea"/>
                          <a:ea typeface="+mn-ea"/>
                          <a:cs typeface="+mn-cs"/>
                        </a:rPr>
                        <a:t>回以上、社内でロープレ研修を行い、社員相互に話法を高め合います。</a:t>
                      </a:r>
                    </a:p>
                    <a:p>
                      <a:pPr lvl="0"/>
                      <a:r>
                        <a:rPr kumimoji="1" lang="ja-JP" altLang="en-US" sz="1200" kern="1200" dirty="0">
                          <a:solidFill>
                            <a:schemeClr val="dk1"/>
                          </a:solidFill>
                          <a:effectLst/>
                          <a:latin typeface="+mn-ea"/>
                          <a:ea typeface="+mn-ea"/>
                          <a:cs typeface="+mn-cs"/>
                        </a:rPr>
                        <a:t>・</a:t>
                      </a:r>
                      <a:r>
                        <a:rPr kumimoji="1" lang="ja-JP" altLang="ja-JP" sz="1200" kern="1200" dirty="0">
                          <a:solidFill>
                            <a:schemeClr val="dk1"/>
                          </a:solidFill>
                          <a:effectLst/>
                          <a:latin typeface="+mn-ea"/>
                          <a:ea typeface="+mn-ea"/>
                          <a:cs typeface="+mn-cs"/>
                        </a:rPr>
                        <a:t>お客さまのご意向に沿った補償内容か、重要な情報がお客さまに正しく伝わっているか、お客さまの安心につながる対応をしているか、定期的に検証を行ってまいります（お客さま対応記録の管理者による全件チェック・月</a:t>
                      </a:r>
                      <a:r>
                        <a:rPr kumimoji="1" lang="en-US" altLang="ja-JP" sz="1200" kern="1200" dirty="0">
                          <a:solidFill>
                            <a:schemeClr val="dk1"/>
                          </a:solidFill>
                          <a:effectLst/>
                          <a:latin typeface="+mn-ea"/>
                          <a:ea typeface="+mn-ea"/>
                          <a:cs typeface="+mn-cs"/>
                        </a:rPr>
                        <a:t>1</a:t>
                      </a:r>
                      <a:r>
                        <a:rPr kumimoji="1" lang="ja-JP" altLang="ja-JP" sz="1200" kern="1200" dirty="0">
                          <a:solidFill>
                            <a:schemeClr val="dk1"/>
                          </a:solidFill>
                          <a:effectLst/>
                          <a:latin typeface="+mn-ea"/>
                          <a:ea typeface="+mn-ea"/>
                          <a:cs typeface="+mn-cs"/>
                        </a:rPr>
                        <a:t>回の業務連絡会実施）</a:t>
                      </a:r>
                    </a:p>
                    <a:p>
                      <a:r>
                        <a:rPr kumimoji="1" lang="ja-JP" altLang="en-US" sz="1200" kern="1200" dirty="0">
                          <a:solidFill>
                            <a:schemeClr val="dk1"/>
                          </a:solidFill>
                          <a:effectLst/>
                          <a:latin typeface="+mn-ea"/>
                          <a:ea typeface="+mn-ea"/>
                          <a:cs typeface="+mn-cs"/>
                        </a:rPr>
                        <a:t>・</a:t>
                      </a:r>
                      <a:r>
                        <a:rPr kumimoji="1" lang="ja-JP" altLang="ja-JP" sz="1200" kern="1200" dirty="0">
                          <a:solidFill>
                            <a:schemeClr val="dk1"/>
                          </a:solidFill>
                          <a:effectLst/>
                          <a:latin typeface="+mn-ea"/>
                          <a:ea typeface="+mn-ea"/>
                          <a:cs typeface="+mn-cs"/>
                        </a:rPr>
                        <a:t>ご契約手続き後、速やかに保険証券をお届けすることで、ご安心いただけるようにします。</a:t>
                      </a:r>
                      <a:endParaRPr lang="en-US" altLang="ja-JP" sz="12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満期日</a:t>
                      </a:r>
                      <a:r>
                        <a:rPr kumimoji="1" lang="en-US" altLang="ja-JP" sz="1200" kern="1200" dirty="0">
                          <a:solidFill>
                            <a:schemeClr val="accent5">
                              <a:lumMod val="75000"/>
                            </a:schemeClr>
                          </a:solidFill>
                          <a:effectLst/>
                          <a:latin typeface="+mn-lt"/>
                          <a:ea typeface="+mn-ea"/>
                          <a:cs typeface="+mn-cs"/>
                        </a:rPr>
                        <a:t>7</a:t>
                      </a:r>
                      <a:r>
                        <a:rPr kumimoji="1" lang="ja-JP" altLang="ja-JP" sz="1200" kern="1200" dirty="0">
                          <a:solidFill>
                            <a:schemeClr val="accent5">
                              <a:lumMod val="75000"/>
                            </a:schemeClr>
                          </a:solidFill>
                          <a:effectLst/>
                          <a:latin typeface="+mn-lt"/>
                          <a:ea typeface="+mn-ea"/>
                          <a:cs typeface="+mn-cs"/>
                        </a:rPr>
                        <a:t>日前</a:t>
                      </a:r>
                      <a:endParaRPr kumimoji="1" lang="en-US" altLang="ja-JP" sz="1200" kern="1200" dirty="0">
                        <a:solidFill>
                          <a:schemeClr val="accent5">
                            <a:lumMod val="75000"/>
                          </a:schemeClr>
                        </a:solidFill>
                        <a:effectLst/>
                        <a:latin typeface="+mn-lt"/>
                        <a:ea typeface="+mn-ea"/>
                        <a:cs typeface="+mn-cs"/>
                      </a:endParaRPr>
                    </a:p>
                    <a:p>
                      <a:pPr algn="ctr" rtl="0"/>
                      <a:r>
                        <a:rPr kumimoji="1" lang="ja-JP" altLang="ja-JP" sz="1200" kern="1200" dirty="0">
                          <a:solidFill>
                            <a:schemeClr val="accent5">
                              <a:lumMod val="75000"/>
                            </a:schemeClr>
                          </a:solidFill>
                          <a:effectLst/>
                          <a:latin typeface="+mn-lt"/>
                          <a:ea typeface="+mn-ea"/>
                          <a:cs typeface="+mn-cs"/>
                        </a:rPr>
                        <a:t>証券作成率</a:t>
                      </a:r>
                      <a:r>
                        <a:rPr kumimoji="1" lang="en-US" altLang="ja-JP" sz="1200" kern="1200" dirty="0">
                          <a:solidFill>
                            <a:schemeClr val="accent5">
                              <a:lumMod val="75000"/>
                            </a:schemeClr>
                          </a:solidFill>
                          <a:effectLst/>
                          <a:latin typeface="+mn-lt"/>
                          <a:ea typeface="+mn-ea"/>
                          <a:cs typeface="+mn-cs"/>
                        </a:rPr>
                        <a:t>95.0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ADB3ADF0-319E-4DDB-6613-5C01FB21780D}"/>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2</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8DD1B5C3-95F3-6BD7-EC1A-0CEAEE76DFE5}"/>
              </a:ext>
            </a:extLst>
          </p:cNvPr>
          <p:cNvGraphicFramePr>
            <a:graphicFrameLocks noGrp="1"/>
          </p:cNvGraphicFramePr>
          <p:nvPr>
            <p:extLst>
              <p:ext uri="{D42A27DB-BD31-4B8C-83A1-F6EECF244321}">
                <p14:modId xmlns:p14="http://schemas.microsoft.com/office/powerpoint/2010/main" val="1982889904"/>
              </p:ext>
            </p:extLst>
          </p:nvPr>
        </p:nvGraphicFramePr>
        <p:xfrm>
          <a:off x="3650961" y="958631"/>
          <a:ext cx="7116173" cy="1158240"/>
        </p:xfrm>
        <a:graphic>
          <a:graphicData uri="http://schemas.openxmlformats.org/drawingml/2006/table">
            <a:tbl>
              <a:tblPr firstRow="1" firstCol="1" bandRow="1"/>
              <a:tblGrid>
                <a:gridCol w="7116173">
                  <a:extLst>
                    <a:ext uri="{9D8B030D-6E8A-4147-A177-3AD203B41FA5}">
                      <a16:colId xmlns:a16="http://schemas.microsoft.com/office/drawing/2014/main" val="4194557221"/>
                    </a:ext>
                  </a:extLst>
                </a:gridCol>
              </a:tblGrid>
              <a:tr h="1105988">
                <a:tc>
                  <a:txBody>
                    <a:bodyPr/>
                    <a:lstStyle/>
                    <a:p>
                      <a:pPr algn="l">
                        <a:buNone/>
                      </a:pPr>
                      <a:r>
                        <a:rPr lang="ja-JP" sz="1800" b="1" kern="100" dirty="0">
                          <a:solidFill>
                            <a:schemeClr val="bg1"/>
                          </a:solidFill>
                          <a:effectLst/>
                          <a:latin typeface="+mn-ea"/>
                          <a:ea typeface="+mn-ea"/>
                          <a:cs typeface="Times New Roman" panose="02020603050405020304" pitchFamily="18" charset="0"/>
                        </a:rPr>
                        <a:t>顧客の最善の利益の追求</a:t>
                      </a:r>
                      <a:endParaRPr lang="en-US" altLang="ja-JP" sz="1800" b="1" kern="100" dirty="0">
                        <a:solidFill>
                          <a:schemeClr val="bg1"/>
                        </a:solidFill>
                        <a:effectLst/>
                        <a:latin typeface="+mn-ea"/>
                        <a:ea typeface="+mn-ea"/>
                        <a:cs typeface="Times New Roman" panose="02020603050405020304" pitchFamily="18" charset="0"/>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lang="ja-JP" sz="1400" kern="100" dirty="0">
                          <a:solidFill>
                            <a:schemeClr val="bg1"/>
                          </a:solidFill>
                          <a:effectLst/>
                          <a:latin typeface="+mn-ea"/>
                          <a:ea typeface="+mn-ea"/>
                          <a:cs typeface="Times New Roman" panose="02020603050405020304" pitchFamily="18" charset="0"/>
                        </a:rPr>
                        <a:t>金融事業者は、高度の専門性と職業倫理を保持し、顧客に対して誠実・公正に業務を行い、顧客の最善の利益を図るべきである。金融事業者は、こうした業務運営が企業文化として定着するよう努めるべきである。</a:t>
                      </a:r>
                      <a:endParaRPr lang="ja-JP" sz="160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Tree>
    <p:extLst>
      <p:ext uri="{BB962C8B-B14F-4D97-AF65-F5344CB8AC3E}">
        <p14:creationId xmlns:p14="http://schemas.microsoft.com/office/powerpoint/2010/main" val="752428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CB1A5E-CBFD-2D38-378A-D6C8F149622A}"/>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F7653782-2B80-C40A-AF82-F453B23698B8}"/>
              </a:ext>
            </a:extLst>
          </p:cNvPr>
          <p:cNvGraphicFramePr>
            <a:graphicFrameLocks noGrp="1"/>
          </p:cNvGraphicFramePr>
          <p:nvPr>
            <p:ph type="tbl" sz="quarter" idx="10"/>
            <p:extLst>
              <p:ext uri="{D42A27DB-BD31-4B8C-83A1-F6EECF244321}">
                <p14:modId xmlns:p14="http://schemas.microsoft.com/office/powerpoint/2010/main" val="1562719947"/>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2</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pPr algn="l" rtl="0"/>
                      <a:r>
                        <a:rPr kumimoji="1" lang="ja-JP" altLang="ja-JP" sz="1600" kern="1200" dirty="0">
                          <a:solidFill>
                            <a:schemeClr val="dk1"/>
                          </a:solidFill>
                          <a:effectLst/>
                          <a:latin typeface="+mn-lt"/>
                          <a:ea typeface="+mn-ea"/>
                          <a:cs typeface="+mn-cs"/>
                        </a:rPr>
                        <a:t>当社は、商品内容を十分にご理解いただけるように、またお客さまに不利益が生じないように、幅広く知識を習得してまいります</a:t>
                      </a:r>
                      <a:r>
                        <a:rPr kumimoji="1" lang="ja-JP" altLang="ja-JP" sz="1600" i="1" kern="1200" dirty="0">
                          <a:solidFill>
                            <a:schemeClr val="dk1"/>
                          </a:solidFill>
                          <a:effectLst/>
                          <a:latin typeface="+mn-lt"/>
                          <a:ea typeface="+mn-ea"/>
                          <a:cs typeface="+mn-cs"/>
                        </a:rPr>
                        <a:t>。</a:t>
                      </a:r>
                      <a:r>
                        <a:rPr kumimoji="1" lang="ja-JP" altLang="ja-JP" sz="1600" kern="1200" dirty="0">
                          <a:solidFill>
                            <a:schemeClr val="dk1"/>
                          </a:solidFill>
                          <a:effectLst/>
                          <a:latin typeface="+mn-lt"/>
                          <a:ea typeface="+mn-ea"/>
                          <a:cs typeface="+mn-cs"/>
                        </a:rPr>
                        <a:t>また、利益相反の可能性を正確に把握し、お客さまのご意向に沿った募集管理の徹底を図ります。</a:t>
                      </a:r>
                      <a:endParaRPr lang="ja-JP" altLang="en-US" sz="1200" noProof="0" dirty="0">
                        <a:latin typeface="+mn-ea"/>
                        <a:ea typeface="+mn-ea"/>
                      </a:endParaRPr>
                    </a:p>
                  </a:txBody>
                  <a:tcPr anchor="ctr"/>
                </a:tc>
                <a:tc rowSpan="3">
                  <a:txBody>
                    <a:bodyPr/>
                    <a:lstStyle>
                      <a:defPPr>
                        <a:defRPr lang="ja-JP"/>
                      </a:def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業務知識（商品・サービス・周辺知識・コンプライアンス）の向上を図るために、年間を通じた教育研修計画を策定し、商品研修に留まらずコンプライアンス研修・品質向上会議を毎月実施します。</a:t>
                      </a:r>
                      <a:endParaRPr kumimoji="1" lang="en-US" altLang="ja-JP"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研修は全員に実施し、欠席者には必ず補講を行います。また、理解度を確認するために習熟度テストを実施します。</a:t>
                      </a:r>
                      <a:endParaRPr kumimoji="1" lang="en-US" altLang="ja-JP" sz="1200" kern="1200" dirty="0">
                        <a:solidFill>
                          <a:schemeClr val="dk1"/>
                        </a:solidFill>
                        <a:effectLst/>
                        <a:latin typeface="+mn-lt"/>
                        <a:ea typeface="+mn-ea"/>
                        <a:cs typeface="+mn-cs"/>
                      </a:endParaRP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お客さまに不利益につながる項目については、特に注意してご理解いただけるように説明します。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ご高齢のお客さまに対しては、より丁寧な説明、分かりやすい表現でご説明します。</a:t>
                      </a:r>
                    </a:p>
                    <a:p>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お客さまのご意向に沿った補償内容か、手数料が高い商品に偏った提案がされていないか、適切な募集がされているか、お客さま対応記録を全件チェックし、検証を行ってまいります。</a:t>
                      </a:r>
                      <a:r>
                        <a:rPr kumimoji="1" lang="ja-JP" altLang="en-US" sz="1200" kern="1200" dirty="0">
                          <a:solidFill>
                            <a:schemeClr val="dk1"/>
                          </a:solidFill>
                          <a:effectLst/>
                          <a:latin typeface="+mn-lt"/>
                          <a:ea typeface="+mn-ea"/>
                          <a:cs typeface="+mn-cs"/>
                        </a:rPr>
                        <a:t>　</a:t>
                      </a:r>
                      <a:endParaRPr kumimoji="1" lang="en-US" altLang="ja-JP" sz="1200" kern="1200" dirty="0">
                        <a:solidFill>
                          <a:schemeClr val="dk1"/>
                        </a:solidFill>
                        <a:effectLst/>
                        <a:latin typeface="+mn-lt"/>
                        <a:ea typeface="+mn-ea"/>
                        <a:cs typeface="+mn-cs"/>
                      </a:endParaRPr>
                    </a:p>
                    <a:p>
                      <a:endParaRPr kumimoji="1" lang="en-US" altLang="ja-JP" sz="1200" kern="1200" dirty="0">
                        <a:solidFill>
                          <a:schemeClr val="dk1"/>
                        </a:solidFill>
                        <a:effectLst/>
                        <a:latin typeface="+mn-lt"/>
                        <a:ea typeface="+mn-ea"/>
                        <a:cs typeface="+mn-cs"/>
                      </a:endParaRPr>
                    </a:p>
                    <a:p>
                      <a:endParaRPr kumimoji="1" lang="en-US" altLang="ja-JP" sz="1200" kern="1200" dirty="0">
                        <a:solidFill>
                          <a:schemeClr val="dk1"/>
                        </a:solidFill>
                        <a:effectLst/>
                        <a:latin typeface="+mn-lt"/>
                        <a:ea typeface="+mn-ea"/>
                        <a:cs typeface="+mn-cs"/>
                      </a:endParaRPr>
                    </a:p>
                    <a:p>
                      <a:endParaRPr kumimoji="1" lang="ja-JP" altLang="ja-JP"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dk1"/>
                        </a:solidFill>
                        <a:effectLst/>
                        <a:latin typeface="+mn-lt"/>
                        <a:ea typeface="+mn-ea"/>
                        <a:cs typeface="+mn-cs"/>
                      </a:endParaRPr>
                    </a:p>
                    <a:p>
                      <a:pPr lvl="0"/>
                      <a:endParaRPr lang="en-US" altLang="ja-JP" sz="12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E6E6F434-CA2B-222E-AA87-F6543AEF9726}"/>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3</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E4982DBF-E1A1-6576-FD57-708111B811CC}"/>
              </a:ext>
            </a:extLst>
          </p:cNvPr>
          <p:cNvGraphicFramePr>
            <a:graphicFrameLocks noGrp="1"/>
          </p:cNvGraphicFramePr>
          <p:nvPr>
            <p:extLst>
              <p:ext uri="{D42A27DB-BD31-4B8C-83A1-F6EECF244321}">
                <p14:modId xmlns:p14="http://schemas.microsoft.com/office/powerpoint/2010/main" val="2341321371"/>
              </p:ext>
            </p:extLst>
          </p:nvPr>
        </p:nvGraphicFramePr>
        <p:xfrm>
          <a:off x="3650961" y="958631"/>
          <a:ext cx="7116173" cy="1158240"/>
        </p:xfrm>
        <a:graphic>
          <a:graphicData uri="http://schemas.openxmlformats.org/drawingml/2006/table">
            <a:tbl>
              <a:tblPr firstRow="1" firstCol="1" bandRow="1"/>
              <a:tblGrid>
                <a:gridCol w="7116173">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利益相反の適切な管理</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取引における顧客との利益相反の可能性について正確に把握し、利益相反の可能性がある場合には、当該利益相反を適切に管理すべきである。金融事業者は、そのための具体的な対応方針をあらかじめ策定すべきである。</a:t>
                      </a:r>
                      <a:endParaRPr lang="ja-JP" sz="120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Tree>
    <p:extLst>
      <p:ext uri="{BB962C8B-B14F-4D97-AF65-F5344CB8AC3E}">
        <p14:creationId xmlns:p14="http://schemas.microsoft.com/office/powerpoint/2010/main" val="1516045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0D3AD3B-D342-2406-2A19-D4BC50B5BCA6}"/>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0F5BBF4B-D026-06E1-1695-CCE4D3900DC4}"/>
              </a:ext>
            </a:extLst>
          </p:cNvPr>
          <p:cNvGraphicFramePr>
            <a:graphicFrameLocks noGrp="1"/>
          </p:cNvGraphicFramePr>
          <p:nvPr>
            <p:ph type="tbl" sz="quarter" idx="10"/>
            <p:extLst>
              <p:ext uri="{D42A27DB-BD31-4B8C-83A1-F6EECF244321}">
                <p14:modId xmlns:p14="http://schemas.microsoft.com/office/powerpoint/2010/main" val="300491863"/>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3</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pPr algn="l" rtl="0"/>
                      <a:r>
                        <a:rPr kumimoji="1" lang="ja-JP" altLang="ja-JP" sz="1400" kern="1200" dirty="0">
                          <a:solidFill>
                            <a:schemeClr val="dk1"/>
                          </a:solidFill>
                          <a:effectLst/>
                          <a:latin typeface="+mn-lt"/>
                          <a:ea typeface="+mn-ea"/>
                          <a:cs typeface="+mn-cs"/>
                        </a:rPr>
                        <a:t>当社は、投資性の強い特定保険商品のご案内にあたっては、お客さまにご負担いただく費用・リスクや、リターンの関係性などの情報を、分かりやすく丁寧に説明してまいります。更に、</a:t>
                      </a:r>
                      <a:r>
                        <a:rPr kumimoji="1" lang="en-US" altLang="ja-JP" sz="1400" kern="1200" dirty="0">
                          <a:solidFill>
                            <a:schemeClr val="dk1"/>
                          </a:solidFill>
                          <a:effectLst/>
                          <a:latin typeface="+mn-lt"/>
                          <a:ea typeface="+mn-ea"/>
                          <a:cs typeface="+mn-cs"/>
                        </a:rPr>
                        <a:t>NISA</a:t>
                      </a:r>
                      <a:r>
                        <a:rPr kumimoji="1" lang="ja-JP" altLang="ja-JP" sz="1400" kern="1200" dirty="0">
                          <a:solidFill>
                            <a:schemeClr val="dk1"/>
                          </a:solidFill>
                          <a:effectLst/>
                          <a:latin typeface="+mn-lt"/>
                          <a:ea typeface="+mn-ea"/>
                          <a:cs typeface="+mn-cs"/>
                        </a:rPr>
                        <a:t>・</a:t>
                      </a:r>
                      <a:r>
                        <a:rPr kumimoji="1" lang="en-US" altLang="ja-JP" sz="1400" kern="1200" dirty="0" err="1">
                          <a:solidFill>
                            <a:schemeClr val="dk1"/>
                          </a:solidFill>
                          <a:effectLst/>
                          <a:latin typeface="+mn-lt"/>
                          <a:ea typeface="+mn-ea"/>
                          <a:cs typeface="+mn-cs"/>
                        </a:rPr>
                        <a:t>iDeCo</a:t>
                      </a:r>
                      <a:r>
                        <a:rPr kumimoji="1" lang="ja-JP" altLang="ja-JP" sz="1400" kern="1200" dirty="0">
                          <a:solidFill>
                            <a:schemeClr val="dk1"/>
                          </a:solidFill>
                          <a:effectLst/>
                          <a:latin typeface="+mn-lt"/>
                          <a:ea typeface="+mn-ea"/>
                          <a:cs typeface="+mn-cs"/>
                        </a:rPr>
                        <a:t>などの投資信託についても、お客さまの資産形成に寄与できる幅広い知識を習得し、ご説明できるよう取り組んでまいります</a:t>
                      </a:r>
                      <a:r>
                        <a:rPr kumimoji="1" lang="ja-JP" altLang="ja-JP" sz="1600" kern="1200" dirty="0">
                          <a:solidFill>
                            <a:schemeClr val="dk1"/>
                          </a:solidFill>
                          <a:effectLst/>
                          <a:latin typeface="+mn-lt"/>
                          <a:ea typeface="+mn-ea"/>
                          <a:cs typeface="+mn-cs"/>
                        </a:rPr>
                        <a:t>。</a:t>
                      </a:r>
                      <a:endParaRPr lang="ja-JP" altLang="en-US" sz="1200" noProof="0" dirty="0">
                        <a:latin typeface="+mn-ea"/>
                        <a:ea typeface="+mn-ea"/>
                      </a:endParaRPr>
                    </a:p>
                  </a:txBody>
                  <a:tcPr anchor="ctr"/>
                </a:tc>
                <a:tc rowSpan="3">
                  <a:txBody>
                    <a:bodyPr/>
                    <a:lstStyle>
                      <a:defPPr>
                        <a:defRPr lang="ja-JP"/>
                      </a:defPPr>
                    </a:lstStyle>
                    <a:p>
                      <a:r>
                        <a:rPr kumimoji="1" lang="ja-JP" altLang="ja-JP" sz="1400" kern="1200" dirty="0">
                          <a:solidFill>
                            <a:schemeClr val="dk1"/>
                          </a:solidFill>
                          <a:effectLst/>
                          <a:latin typeface="+mn-lt"/>
                          <a:ea typeface="+mn-ea"/>
                          <a:cs typeface="+mn-cs"/>
                        </a:rPr>
                        <a:t>・適切な募集がされているか、お客さま対応記録を全件チェックし、検証を行ってまいります。</a:t>
                      </a:r>
                      <a:endParaRPr kumimoji="1" lang="en-US" altLang="ja-JP" sz="1400" kern="1200" dirty="0">
                        <a:solidFill>
                          <a:schemeClr val="dk1"/>
                        </a:solidFill>
                        <a:effectLst/>
                        <a:latin typeface="+mn-lt"/>
                        <a:ea typeface="+mn-ea"/>
                        <a:cs typeface="+mn-cs"/>
                      </a:endParaRPr>
                    </a:p>
                    <a:p>
                      <a:endParaRPr kumimoji="1" lang="en-US" altLang="ja-JP" sz="1200" kern="1200" dirty="0">
                        <a:solidFill>
                          <a:schemeClr val="dk1"/>
                        </a:solidFill>
                        <a:effectLst/>
                        <a:latin typeface="+mn-lt"/>
                        <a:ea typeface="+mn-ea"/>
                        <a:cs typeface="+mn-cs"/>
                      </a:endParaRPr>
                    </a:p>
                    <a:p>
                      <a:endParaRPr kumimoji="1" lang="ja-JP" altLang="ja-JP"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dk1"/>
                        </a:solidFill>
                        <a:effectLst/>
                        <a:latin typeface="+mn-lt"/>
                        <a:ea typeface="+mn-ea"/>
                        <a:cs typeface="+mn-cs"/>
                      </a:endParaRPr>
                    </a:p>
                    <a:p>
                      <a:pPr lvl="0"/>
                      <a:endParaRPr lang="en-US" altLang="ja-JP" sz="1200" noProof="0" dirty="0">
                        <a:latin typeface="+mn-ea"/>
                        <a:ea typeface="+mn-ea"/>
                      </a:endParaRPr>
                    </a:p>
                  </a:txBody>
                  <a:tcPr anchor="ctr"/>
                </a:tc>
                <a:tc>
                  <a:txBody>
                    <a:bodyPr/>
                    <a:lstStyle>
                      <a:defPPr>
                        <a:defRPr lang="ja-JP"/>
                      </a:def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p>
                      <a:pPr algn="ctr" rtl="0"/>
                      <a:endParaRPr lang="en-US" altLang="ja-JP" sz="1200"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sz="1200"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12F9B9C3-8232-DE94-DA15-1A4B97C67F5E}"/>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4</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85245411-34A8-7A05-3A27-282E3CC17448}"/>
              </a:ext>
            </a:extLst>
          </p:cNvPr>
          <p:cNvGraphicFramePr>
            <a:graphicFrameLocks noGrp="1"/>
          </p:cNvGraphicFramePr>
          <p:nvPr>
            <p:extLst>
              <p:ext uri="{D42A27DB-BD31-4B8C-83A1-F6EECF244321}">
                <p14:modId xmlns:p14="http://schemas.microsoft.com/office/powerpoint/2010/main" val="3471897115"/>
              </p:ext>
            </p:extLst>
          </p:nvPr>
        </p:nvGraphicFramePr>
        <p:xfrm>
          <a:off x="3640183" y="958631"/>
          <a:ext cx="7126951" cy="1105988"/>
        </p:xfrm>
        <a:graphic>
          <a:graphicData uri="http://schemas.openxmlformats.org/drawingml/2006/table">
            <a:tbl>
              <a:tblPr firstRow="1" firstCol="1" bandRow="1"/>
              <a:tblGrid>
                <a:gridCol w="7126951">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手数料等の明確化</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金融事業者は、名目を問わず、顧客が負担する手数料その他の費用の詳細を、当該手数料等がどのようなサービスの対価に関するものかを含め、顧客が理解できるよう情報提供すべきである。</a:t>
                      </a:r>
                      <a:endParaRPr lang="ja-JP" sz="105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Tree>
    <p:extLst>
      <p:ext uri="{BB962C8B-B14F-4D97-AF65-F5344CB8AC3E}">
        <p14:creationId xmlns:p14="http://schemas.microsoft.com/office/powerpoint/2010/main" val="236609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912E51-99CC-57F2-0DF6-647971605BB5}"/>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12DF7783-9A77-9857-83C0-167B24F5A8AD}"/>
              </a:ext>
            </a:extLst>
          </p:cNvPr>
          <p:cNvGraphicFramePr>
            <a:graphicFrameLocks noGrp="1"/>
          </p:cNvGraphicFramePr>
          <p:nvPr>
            <p:ph type="tbl" sz="quarter" idx="10"/>
            <p:extLst>
              <p:ext uri="{D42A27DB-BD31-4B8C-83A1-F6EECF244321}">
                <p14:modId xmlns:p14="http://schemas.microsoft.com/office/powerpoint/2010/main" val="676076708"/>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4</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r>
                        <a:rPr kumimoji="1" lang="ja-JP" altLang="ja-JP" sz="1400" kern="1200" dirty="0">
                          <a:solidFill>
                            <a:schemeClr val="dk1"/>
                          </a:solidFill>
                          <a:effectLst/>
                          <a:latin typeface="+mn-lt"/>
                          <a:ea typeface="+mn-ea"/>
                          <a:cs typeface="+mn-cs"/>
                        </a:rPr>
                        <a:t>当社は、お客さまの状況（知識・経験等</a:t>
                      </a:r>
                      <a:r>
                        <a:rPr kumimoji="1" lang="ja-JP" altLang="en-US" sz="1400" kern="1200" dirty="0">
                          <a:solidFill>
                            <a:schemeClr val="dk1"/>
                          </a:solidFill>
                          <a:effectLst/>
                          <a:latin typeface="+mn-lt"/>
                          <a:ea typeface="+mn-ea"/>
                          <a:cs typeface="+mn-cs"/>
                        </a:rPr>
                        <a:t>）</a:t>
                      </a:r>
                      <a:r>
                        <a:rPr kumimoji="1" lang="ja-JP" altLang="ja-JP" sz="1400" kern="1200" dirty="0">
                          <a:solidFill>
                            <a:schemeClr val="dk1"/>
                          </a:solidFill>
                          <a:effectLst/>
                          <a:latin typeface="+mn-lt"/>
                          <a:ea typeface="+mn-ea"/>
                          <a:cs typeface="+mn-cs"/>
                        </a:rPr>
                        <a:t>、保険の加入目的を総合的に勘案し、最適な商品・サービスを選択いただけるよう、お客さまに重要な情報を分かりやすく、丁寧にご説明してまいります。また、ご高齢のお客さま、障がいのあるお客さまに対しては、モニターを使用し、資料を工夫するなど、より丁寧な説明・分かりやすい表現でご説明します。</a:t>
                      </a:r>
                    </a:p>
                    <a:p>
                      <a:r>
                        <a:rPr kumimoji="1" lang="ja-JP" altLang="ja-JP" sz="1400" kern="1200" dirty="0">
                          <a:solidFill>
                            <a:schemeClr val="dk1"/>
                          </a:solidFill>
                          <a:effectLst/>
                          <a:latin typeface="+mn-lt"/>
                          <a:ea typeface="+mn-ea"/>
                          <a:cs typeface="+mn-cs"/>
                        </a:rPr>
                        <a:t>当社はお客さまからの期待に確実に応えられるよう、お客さまとの接点を増やす取組みに努めてまいります。</a:t>
                      </a:r>
                      <a:endParaRPr lang="ja-JP" altLang="en-US" sz="1050" noProof="0" dirty="0">
                        <a:latin typeface="+mn-ea"/>
                        <a:ea typeface="+mn-ea"/>
                      </a:endParaRPr>
                    </a:p>
                  </a:txBody>
                  <a:tcPr anchor="ctr"/>
                </a:tc>
                <a:tc rowSpan="3">
                  <a:txBody>
                    <a:bodyPr/>
                    <a:lstStyle>
                      <a:defPPr>
                        <a:defRPr lang="ja-JP"/>
                      </a:defPPr>
                    </a:lstStyle>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ご契約手続き時以外でも、お客さまとお会いし、お客さまにとって重要な情報や有益と思われる情報の提供に努めてまいります。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安心・安全を担保するために、お客さまには緊急連絡先をお伺いし、災害時・緊急時の迅速な対応に努めてまいります。また、お客さまの環境変化を考慮し、定期的に緊急連絡先の確認を行います。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ご高齢または障がいのあるお客さまには、商品・サービスをご理解いただけるように、ご親族の同席、複数回募集、筆談など体調状況に配慮した対応を行います。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公的保険制度に関する知識を習得するため、勉強会を数多く実施し、公的保険の保障内容を理解して、必要だと思われる情報を分かりやすく説明します。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特定保険契約につきましては、お客さまの知識、経験、財産の状況、契約締結の目的等をお聞きし、適合性を確認したうえで、最適なプランをご提案します。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さらに特定保険契約につきましては、お客さまの取引経験や金融知識を考慮のうえ、リスクとリターンの関係など基本的な構造を含め、より分かりやすく丁寧に、重要な情報は強調して、誤解を招くことのない誠実な情報の提供に努めてまいり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直近の保険金お支払い事例や季節的な注意喚起情報などを発信してまいります。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お客さまがどのように感じているかを直接伺うため、お客さまアンケートの回答をご依頼します。</a:t>
                      </a:r>
                    </a:p>
                    <a:p>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事故の対応についても、不明点の確認を行ってお客さまの不安な気持ちを解消するように努めます。</a:t>
                      </a:r>
                      <a:endParaRPr lang="en-US" altLang="ja-JP" sz="10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30EC60E9-EE70-CFE3-B9A6-BD01DD145607}"/>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5</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71F3A065-0DC3-6996-369E-E7C06ABC2A5B}"/>
              </a:ext>
            </a:extLst>
          </p:cNvPr>
          <p:cNvGraphicFramePr>
            <a:graphicFrameLocks noGrp="1"/>
          </p:cNvGraphicFramePr>
          <p:nvPr>
            <p:extLst>
              <p:ext uri="{D42A27DB-BD31-4B8C-83A1-F6EECF244321}">
                <p14:modId xmlns:p14="http://schemas.microsoft.com/office/powerpoint/2010/main" val="1836563260"/>
              </p:ext>
            </p:extLst>
          </p:nvPr>
        </p:nvGraphicFramePr>
        <p:xfrm>
          <a:off x="3640183" y="958631"/>
          <a:ext cx="7489371" cy="1280160"/>
        </p:xfrm>
        <a:graphic>
          <a:graphicData uri="http://schemas.openxmlformats.org/drawingml/2006/table">
            <a:tbl>
              <a:tblPr firstRow="1" firstCol="1" bandRow="1"/>
              <a:tblGrid>
                <a:gridCol w="7489371">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重要な情報の分かりやすい提供</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金融事業者は、顧客との情報の非対称性があることを踏まえ、上記原則４に示された事項のほか、金融商品・サービスの販売・推奨等に係る重要な情報を顧客が理解できるよう分かりやすく提供</a:t>
                      </a:r>
                      <a:r>
                        <a:rPr kumimoji="1" lang="ja-JP" altLang="en-US" sz="1400" kern="1200" dirty="0">
                          <a:solidFill>
                            <a:schemeClr val="bg1"/>
                          </a:solidFill>
                          <a:effectLst/>
                          <a:latin typeface="+mn-lt"/>
                          <a:ea typeface="+mn-ea"/>
                          <a:cs typeface="+mn-cs"/>
                        </a:rPr>
                        <a:t>すきである。</a:t>
                      </a:r>
                      <a:r>
                        <a:rPr kumimoji="1" lang="ja-JP" altLang="ja-JP" sz="1800" kern="1200" dirty="0">
                          <a:solidFill>
                            <a:schemeClr val="tx1"/>
                          </a:solidFill>
                          <a:effectLst/>
                          <a:latin typeface="+mn-lt"/>
                          <a:ea typeface="+mn-ea"/>
                          <a:cs typeface="+mn-cs"/>
                        </a:rPr>
                        <a:t>すべきである。</a:t>
                      </a:r>
                      <a:endParaRPr lang="ja-JP" sz="105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Tree>
    <p:extLst>
      <p:ext uri="{BB962C8B-B14F-4D97-AF65-F5344CB8AC3E}">
        <p14:creationId xmlns:p14="http://schemas.microsoft.com/office/powerpoint/2010/main" val="1614048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9F92EE3-E176-38A3-1661-E85A944C9D87}"/>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6E275E4F-0C57-3485-BAC3-D44C60672A80}"/>
              </a:ext>
            </a:extLst>
          </p:cNvPr>
          <p:cNvGraphicFramePr>
            <a:graphicFrameLocks noGrp="1"/>
          </p:cNvGraphicFramePr>
          <p:nvPr>
            <p:ph type="tbl" sz="quarter" idx="10"/>
            <p:extLst>
              <p:ext uri="{D42A27DB-BD31-4B8C-83A1-F6EECF244321}">
                <p14:modId xmlns:p14="http://schemas.microsoft.com/office/powerpoint/2010/main" val="996068230"/>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5</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r>
                        <a:rPr kumimoji="1" lang="ja-JP" altLang="ja-JP" sz="1600" kern="1200" dirty="0">
                          <a:solidFill>
                            <a:schemeClr val="dk1"/>
                          </a:solidFill>
                          <a:effectLst/>
                          <a:latin typeface="+mn-lt"/>
                          <a:ea typeface="+mn-ea"/>
                          <a:cs typeface="+mn-cs"/>
                        </a:rPr>
                        <a:t>当社は、お客さまを取り巻く環境・リスクを把握し、お客さまの意向や状況に応じた保険提案を行ってまいります。また、ご契約後も適切な管理と、見直し確認などのアフターフォローの徹底に努めます。</a:t>
                      </a:r>
                      <a:endParaRPr lang="ja-JP" altLang="en-US" sz="1000" noProof="0" dirty="0">
                        <a:latin typeface="+mn-ea"/>
                        <a:ea typeface="+mn-ea"/>
                      </a:endParaRPr>
                    </a:p>
                  </a:txBody>
                  <a:tcPr anchor="ctr"/>
                </a:tc>
                <a:tc rowSpan="3">
                  <a:txBody>
                    <a:bodyPr/>
                    <a:lstStyle>
                      <a:defPPr>
                        <a:defRPr lang="ja-JP"/>
                      </a:defPPr>
                    </a:lstStyle>
                    <a:p>
                      <a:r>
                        <a:rPr kumimoji="1" lang="ja-JP" altLang="ja-JP" sz="1200" kern="1200" dirty="0">
                          <a:solidFill>
                            <a:schemeClr val="dk1"/>
                          </a:solidFill>
                          <a:effectLst/>
                          <a:latin typeface="+mn-lt"/>
                          <a:ea typeface="+mn-ea"/>
                          <a:cs typeface="+mn-cs"/>
                        </a:rPr>
                        <a:t>・ ご契約手続き時以外でも、お客さまとお会いし、お客さまにとって重要な情報や有益と思われる情報の提供に努めてまいります。</a:t>
                      </a:r>
                    </a:p>
                    <a:p>
                      <a:r>
                        <a:rPr kumimoji="1" lang="ja-JP" altLang="ja-JP" sz="1200" kern="1200" dirty="0">
                          <a:solidFill>
                            <a:schemeClr val="dk1"/>
                          </a:solidFill>
                          <a:effectLst/>
                          <a:latin typeface="+mn-lt"/>
                          <a:ea typeface="+mn-ea"/>
                          <a:cs typeface="+mn-cs"/>
                        </a:rPr>
                        <a:t>・ お客さまに十分にご理解いただけるように、対面募集を基本とし、独自に作成した意向把握確認シートを使用し、当初の意向・最終意向の把握・確認を丁寧に行い、最適な提案に努めてまいります。</a:t>
                      </a:r>
                    </a:p>
                    <a:p>
                      <a:r>
                        <a:rPr kumimoji="1" lang="ja-JP" altLang="ja-JP" sz="1200" kern="1200" dirty="0">
                          <a:solidFill>
                            <a:schemeClr val="dk1"/>
                          </a:solidFill>
                          <a:effectLst/>
                          <a:latin typeface="+mn-lt"/>
                          <a:ea typeface="+mn-ea"/>
                          <a:cs typeface="+mn-cs"/>
                        </a:rPr>
                        <a:t>・ 災害時、また保険金請求の際には、少しでも早く安心を届けられるよう、お客さまのサポートを行い、最善のサービスを提供してまいります。</a:t>
                      </a:r>
                    </a:p>
                    <a:p>
                      <a:r>
                        <a:rPr kumimoji="1" lang="ja-JP" altLang="ja-JP" sz="1200" kern="1200" dirty="0">
                          <a:solidFill>
                            <a:schemeClr val="dk1"/>
                          </a:solidFill>
                          <a:effectLst/>
                          <a:latin typeface="+mn-lt"/>
                          <a:ea typeface="+mn-ea"/>
                          <a:cs typeface="+mn-cs"/>
                        </a:rPr>
                        <a:t>・ 特定保険契約につきましては、お客さまの知識、経験、財産の状況、契約締結の目的等をお聞きし、適合性を確認したうえで、最適なプランをご提案いたします。</a:t>
                      </a:r>
                    </a:p>
                    <a:p>
                      <a:r>
                        <a:rPr kumimoji="1" lang="ja-JP" altLang="ja-JP" sz="1200" kern="1200" dirty="0">
                          <a:solidFill>
                            <a:schemeClr val="dk1"/>
                          </a:solidFill>
                          <a:effectLst/>
                          <a:latin typeface="+mn-lt"/>
                          <a:ea typeface="+mn-ea"/>
                          <a:cs typeface="+mn-cs"/>
                        </a:rPr>
                        <a:t>・ 地球環境保全のため、お客さまの意向確認をした上で、</a:t>
                      </a:r>
                      <a:r>
                        <a:rPr kumimoji="1" lang="en-US" altLang="ja-JP" sz="1200" kern="1200" dirty="0">
                          <a:solidFill>
                            <a:schemeClr val="dk1"/>
                          </a:solidFill>
                          <a:effectLst/>
                          <a:latin typeface="+mn-lt"/>
                          <a:ea typeface="+mn-ea"/>
                          <a:cs typeface="+mn-cs"/>
                        </a:rPr>
                        <a:t>Web</a:t>
                      </a:r>
                      <a:r>
                        <a:rPr kumimoji="1" lang="ja-JP" altLang="ja-JP" sz="1200" kern="1200" dirty="0">
                          <a:solidFill>
                            <a:schemeClr val="dk1"/>
                          </a:solidFill>
                          <a:effectLst/>
                          <a:latin typeface="+mn-lt"/>
                          <a:ea typeface="+mn-ea"/>
                          <a:cs typeface="+mn-cs"/>
                        </a:rPr>
                        <a:t>証券を推奨します。</a:t>
                      </a:r>
                    </a:p>
                    <a:p>
                      <a:r>
                        <a:rPr kumimoji="1" lang="ja-JP" altLang="ja-JP" sz="1200" kern="1200" dirty="0">
                          <a:solidFill>
                            <a:schemeClr val="dk1"/>
                          </a:solidFill>
                          <a:effectLst/>
                          <a:latin typeface="+mn-lt"/>
                          <a:ea typeface="+mn-ea"/>
                          <a:cs typeface="+mn-cs"/>
                        </a:rPr>
                        <a:t>・　契約一覧表などを作成し、お客さまの取り巻くリスクを把握・分析を行い、お客さまの意向や状況を確認したうえで、適切な商品やサービスを提供してまいります。</a:t>
                      </a:r>
                    </a:p>
                    <a:p>
                      <a:r>
                        <a:rPr kumimoji="1" lang="ja-JP" altLang="ja-JP" sz="1200" kern="1200" dirty="0">
                          <a:solidFill>
                            <a:schemeClr val="dk1"/>
                          </a:solidFill>
                          <a:effectLst/>
                          <a:latin typeface="+mn-lt"/>
                          <a:ea typeface="+mn-ea"/>
                          <a:cs typeface="+mn-cs"/>
                        </a:rPr>
                        <a:t>・ お客さまが抱えるお困りごとに対しては、保険以外でも、他業種の専門家と提携して、ご安心いただけるように努めてまいります。</a:t>
                      </a:r>
                      <a:endParaRPr lang="en-US" altLang="ja-JP" sz="4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200" kern="1200" dirty="0">
                          <a:solidFill>
                            <a:schemeClr val="accent5">
                              <a:lumMod val="75000"/>
                            </a:schemeClr>
                          </a:solidFill>
                          <a:effectLst/>
                          <a:latin typeface="+mn-lt"/>
                          <a:ea typeface="+mn-ea"/>
                          <a:cs typeface="+mn-cs"/>
                        </a:rPr>
                        <a:t>Web</a:t>
                      </a:r>
                      <a:r>
                        <a:rPr kumimoji="1" lang="ja-JP" altLang="en-US" sz="1200" kern="1200" dirty="0">
                          <a:solidFill>
                            <a:schemeClr val="accent5">
                              <a:lumMod val="75000"/>
                            </a:schemeClr>
                          </a:solidFill>
                          <a:effectLst/>
                          <a:latin typeface="+mn-lt"/>
                          <a:ea typeface="+mn-ea"/>
                          <a:cs typeface="+mn-cs"/>
                        </a:rPr>
                        <a:t>証券化率</a:t>
                      </a:r>
                      <a:endParaRPr kumimoji="1" lang="en-US" altLang="ja-JP" sz="1200" kern="1200" dirty="0">
                        <a:solidFill>
                          <a:schemeClr val="accent5">
                            <a:lumMod val="75000"/>
                          </a:schemeClr>
                        </a:solidFill>
                        <a:effectLst/>
                        <a:latin typeface="+mn-lt"/>
                        <a:ea typeface="+mn-ea"/>
                        <a:cs typeface="+mn-cs"/>
                      </a:endParaRPr>
                    </a:p>
                    <a:p>
                      <a:pPr algn="ctr" rtl="0"/>
                      <a:r>
                        <a:rPr kumimoji="1" lang="en-US" altLang="ja-JP" sz="1200" kern="1200" noProof="0" dirty="0">
                          <a:solidFill>
                            <a:schemeClr val="accent5">
                              <a:lumMod val="75000"/>
                            </a:schemeClr>
                          </a:solidFill>
                          <a:effectLst/>
                          <a:latin typeface="+mn-lt"/>
                          <a:ea typeface="+mn-ea"/>
                          <a:cs typeface="+mn-cs"/>
                        </a:rPr>
                        <a:t>25.0</a:t>
                      </a:r>
                      <a:r>
                        <a:rPr kumimoji="1" lang="ja-JP" altLang="en-US" sz="1200" kern="1200" noProof="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ABDA54E4-AC59-249F-299E-C2A6C6F0D58D}"/>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6</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B6017048-5BA6-31C5-317E-E3F01A2415E3}"/>
              </a:ext>
            </a:extLst>
          </p:cNvPr>
          <p:cNvGraphicFramePr>
            <a:graphicFrameLocks noGrp="1"/>
          </p:cNvGraphicFramePr>
          <p:nvPr>
            <p:extLst>
              <p:ext uri="{D42A27DB-BD31-4B8C-83A1-F6EECF244321}">
                <p14:modId xmlns:p14="http://schemas.microsoft.com/office/powerpoint/2010/main" val="1738782720"/>
              </p:ext>
            </p:extLst>
          </p:nvPr>
        </p:nvGraphicFramePr>
        <p:xfrm>
          <a:off x="3648891" y="958631"/>
          <a:ext cx="7118243" cy="1105988"/>
        </p:xfrm>
        <a:graphic>
          <a:graphicData uri="http://schemas.openxmlformats.org/drawingml/2006/table">
            <a:tbl>
              <a:tblPr firstRow="1" firstCol="1" bandRow="1"/>
              <a:tblGrid>
                <a:gridCol w="7118243">
                  <a:extLst>
                    <a:ext uri="{9D8B030D-6E8A-4147-A177-3AD203B41FA5}">
                      <a16:colId xmlns:a16="http://schemas.microsoft.com/office/drawing/2014/main" val="4194557221"/>
                    </a:ext>
                  </a:extLst>
                </a:gridCol>
              </a:tblGrid>
              <a:tr h="11059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800" b="1" kern="1200" dirty="0">
                          <a:solidFill>
                            <a:schemeClr val="bg1"/>
                          </a:solidFill>
                          <a:effectLst/>
                          <a:latin typeface="+mn-lt"/>
                          <a:ea typeface="+mn-ea"/>
                          <a:cs typeface="+mn-cs"/>
                        </a:rPr>
                        <a:t>顧客にふさわしいサービスの提供</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金融事業者は、顧客の資産状況、取引経験、知識及び取引目的・ニーズを把握し、当該顧客にふさわしい金融商品・サービスの組成、販売・推奨等を行うべきである。</a:t>
                      </a:r>
                      <a:r>
                        <a:rPr kumimoji="1" lang="ja-JP" altLang="ja-JP" sz="1800" kern="1200" dirty="0">
                          <a:solidFill>
                            <a:schemeClr val="tx1"/>
                          </a:solidFill>
                          <a:effectLst/>
                          <a:latin typeface="+mn-lt"/>
                          <a:ea typeface="+mn-ea"/>
                          <a:cs typeface="+mn-cs"/>
                        </a:rPr>
                        <a:t>すべきである。</a:t>
                      </a:r>
                      <a:endParaRPr lang="ja-JP" sz="105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Tree>
    <p:extLst>
      <p:ext uri="{BB962C8B-B14F-4D97-AF65-F5344CB8AC3E}">
        <p14:creationId xmlns:p14="http://schemas.microsoft.com/office/powerpoint/2010/main" val="3374306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1A309F5-8328-29B3-52F4-436BFF06AC48}"/>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C925D0C1-8C63-EF27-2636-5DFF34298F47}"/>
              </a:ext>
            </a:extLst>
          </p:cNvPr>
          <p:cNvGraphicFramePr>
            <a:graphicFrameLocks noGrp="1"/>
          </p:cNvGraphicFramePr>
          <p:nvPr>
            <p:ph type="tbl" sz="quarter" idx="10"/>
            <p:extLst>
              <p:ext uri="{D42A27DB-BD31-4B8C-83A1-F6EECF244321}">
                <p14:modId xmlns:p14="http://schemas.microsoft.com/office/powerpoint/2010/main" val="2412220143"/>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6</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r>
                        <a:rPr kumimoji="1" lang="ja-JP" altLang="ja-JP" sz="1600" kern="1200" dirty="0">
                          <a:solidFill>
                            <a:schemeClr val="dk1"/>
                          </a:solidFill>
                          <a:effectLst/>
                          <a:latin typeface="+mn-lt"/>
                          <a:ea typeface="+mn-ea"/>
                          <a:cs typeface="+mn-cs"/>
                        </a:rPr>
                        <a:t>当社は、従業員が仕事に誇りとやりがいを持てるように努め、人事評価制度を通して会社として適切な教育研修を行い、一人ひとりがお客さま本位の業務運営に適切に取り組むよう、動機づけを行います。</a:t>
                      </a:r>
                      <a:endParaRPr lang="ja-JP" altLang="en-US" sz="900" noProof="0" dirty="0">
                        <a:latin typeface="+mn-ea"/>
                        <a:ea typeface="+mn-ea"/>
                      </a:endParaRPr>
                    </a:p>
                  </a:txBody>
                  <a:tcPr anchor="ctr"/>
                </a:tc>
                <a:tc rowSpan="3">
                  <a:txBody>
                    <a:bodyPr/>
                    <a:lstStyle>
                      <a:defPPr>
                        <a:defRPr lang="ja-JP"/>
                      </a:defPPr>
                    </a:lstStyle>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役職員全員で、「お客さまのため・社会のため・社員のため・会社の将来のため」の観点で現状分析、課題抽出を行い、年初に経営ビジョンや行動指針の検討を行っております。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従業員一人ひとりも目標を持ち、目標達成のための取組みについて、</a:t>
                      </a:r>
                      <a:r>
                        <a:rPr kumimoji="1" lang="en-US" altLang="ja-JP" sz="1200" kern="1200" dirty="0">
                          <a:solidFill>
                            <a:schemeClr val="dk1"/>
                          </a:solidFill>
                          <a:effectLst/>
                          <a:latin typeface="+mn-lt"/>
                          <a:ea typeface="+mn-ea"/>
                          <a:cs typeface="+mn-cs"/>
                        </a:rPr>
                        <a:t>3</a:t>
                      </a:r>
                      <a:r>
                        <a:rPr kumimoji="1" lang="ja-JP" altLang="ja-JP" sz="1200" kern="1200" dirty="0">
                          <a:solidFill>
                            <a:schemeClr val="dk1"/>
                          </a:solidFill>
                          <a:effectLst/>
                          <a:latin typeface="+mn-lt"/>
                          <a:ea typeface="+mn-ea"/>
                          <a:cs typeface="+mn-cs"/>
                        </a:rPr>
                        <a:t>か月に</a:t>
                      </a:r>
                      <a:r>
                        <a:rPr kumimoji="1" lang="en-US" altLang="ja-JP" sz="1200" kern="1200" dirty="0">
                          <a:solidFill>
                            <a:schemeClr val="dk1"/>
                          </a:solidFill>
                          <a:effectLst/>
                          <a:latin typeface="+mn-lt"/>
                          <a:ea typeface="+mn-ea"/>
                          <a:cs typeface="+mn-cs"/>
                        </a:rPr>
                        <a:t>1</a:t>
                      </a:r>
                      <a:r>
                        <a:rPr kumimoji="1" lang="ja-JP" altLang="ja-JP" sz="1200" kern="1200" dirty="0">
                          <a:solidFill>
                            <a:schemeClr val="dk1"/>
                          </a:solidFill>
                          <a:effectLst/>
                          <a:latin typeface="+mn-lt"/>
                          <a:ea typeface="+mn-ea"/>
                          <a:cs typeface="+mn-cs"/>
                        </a:rPr>
                        <a:t>度経営陣と個人面談を実施しております。個人面談の際には、期待と課題を共有し、向上心をもって取り組めるような体制を整えてまいります。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教育研修計画に基づき、毎月品質向上会議や研修を実施しております。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お客さまのあらゆるお困り事に対応し、幅広い観点からのアドバイスができるよう、幅広い分野の資格取得を積極的に奨励しております。</a:t>
                      </a:r>
                    </a:p>
                    <a:p>
                      <a:pPr lvl="0"/>
                      <a:r>
                        <a:rPr kumimoji="1" lang="ja-JP" altLang="en-US" sz="1200" kern="1200" dirty="0">
                          <a:solidFill>
                            <a:schemeClr val="dk1"/>
                          </a:solidFill>
                          <a:effectLst/>
                          <a:latin typeface="+mn-lt"/>
                          <a:ea typeface="+mn-ea"/>
                          <a:cs typeface="+mn-cs"/>
                        </a:rPr>
                        <a:t>・</a:t>
                      </a:r>
                      <a:r>
                        <a:rPr kumimoji="1" lang="ja-JP" altLang="ja-JP" sz="1200" kern="1200" dirty="0">
                          <a:solidFill>
                            <a:schemeClr val="dk1"/>
                          </a:solidFill>
                          <a:effectLst/>
                          <a:latin typeface="+mn-lt"/>
                          <a:ea typeface="+mn-ea"/>
                          <a:cs typeface="+mn-cs"/>
                        </a:rPr>
                        <a:t>当社は</a:t>
                      </a:r>
                      <a:r>
                        <a:rPr kumimoji="1" lang="en-US" altLang="ja-JP" sz="1200" kern="1200" dirty="0">
                          <a:solidFill>
                            <a:schemeClr val="dk1"/>
                          </a:solidFill>
                          <a:effectLst/>
                          <a:latin typeface="+mn-lt"/>
                          <a:ea typeface="+mn-ea"/>
                          <a:cs typeface="+mn-cs"/>
                        </a:rPr>
                        <a:t>2016</a:t>
                      </a:r>
                      <a:r>
                        <a:rPr kumimoji="1" lang="ja-JP" altLang="ja-JP" sz="1200" kern="1200" dirty="0">
                          <a:solidFill>
                            <a:schemeClr val="dk1"/>
                          </a:solidFill>
                          <a:effectLst/>
                          <a:latin typeface="+mn-lt"/>
                          <a:ea typeface="+mn-ea"/>
                          <a:cs typeface="+mn-cs"/>
                        </a:rPr>
                        <a:t>年</a:t>
                      </a:r>
                      <a:r>
                        <a:rPr kumimoji="1" lang="en-US" altLang="ja-JP" sz="1200" kern="1200" dirty="0">
                          <a:solidFill>
                            <a:schemeClr val="dk1"/>
                          </a:solidFill>
                          <a:effectLst/>
                          <a:latin typeface="+mn-lt"/>
                          <a:ea typeface="+mn-ea"/>
                          <a:cs typeface="+mn-cs"/>
                        </a:rPr>
                        <a:t>1</a:t>
                      </a:r>
                      <a:r>
                        <a:rPr kumimoji="1" lang="ja-JP" altLang="ja-JP" sz="1200" kern="1200" dirty="0">
                          <a:solidFill>
                            <a:schemeClr val="dk1"/>
                          </a:solidFill>
                          <a:effectLst/>
                          <a:latin typeface="+mn-lt"/>
                          <a:ea typeface="+mn-ea"/>
                          <a:cs typeface="+mn-cs"/>
                        </a:rPr>
                        <a:t>月</a:t>
                      </a:r>
                      <a:r>
                        <a:rPr kumimoji="1" lang="en-US" altLang="ja-JP" sz="1200" kern="1200" dirty="0">
                          <a:solidFill>
                            <a:schemeClr val="dk1"/>
                          </a:solidFill>
                          <a:effectLst/>
                          <a:latin typeface="+mn-lt"/>
                          <a:ea typeface="+mn-ea"/>
                          <a:cs typeface="+mn-cs"/>
                        </a:rPr>
                        <a:t>25</a:t>
                      </a:r>
                      <a:r>
                        <a:rPr kumimoji="1" lang="ja-JP" altLang="ja-JP" sz="1200" kern="1200" dirty="0">
                          <a:solidFill>
                            <a:schemeClr val="dk1"/>
                          </a:solidFill>
                          <a:effectLst/>
                          <a:latin typeface="+mn-lt"/>
                          <a:ea typeface="+mn-ea"/>
                          <a:cs typeface="+mn-cs"/>
                        </a:rPr>
                        <a:t>日に</a:t>
                      </a:r>
                      <a:r>
                        <a:rPr kumimoji="1" lang="en-US" altLang="ja-JP" sz="1200" kern="1200" dirty="0">
                          <a:solidFill>
                            <a:schemeClr val="dk1"/>
                          </a:solidFill>
                          <a:effectLst/>
                          <a:latin typeface="+mn-lt"/>
                          <a:ea typeface="+mn-ea"/>
                          <a:cs typeface="+mn-cs"/>
                        </a:rPr>
                        <a:t>ISO9001</a:t>
                      </a:r>
                      <a:r>
                        <a:rPr kumimoji="1" lang="ja-JP" altLang="ja-JP" sz="1200" kern="1200" dirty="0">
                          <a:solidFill>
                            <a:schemeClr val="dk1"/>
                          </a:solidFill>
                          <a:effectLst/>
                          <a:latin typeface="+mn-lt"/>
                          <a:ea typeface="+mn-ea"/>
                          <a:cs typeface="+mn-cs"/>
                        </a:rPr>
                        <a:t>（品質マネジメントシステム）の認証を取得しております。この認証維持のための取組みを通じて、業務品質が安定的に向上する社内体制の確立に努めてまいります。</a:t>
                      </a:r>
                    </a:p>
                    <a:p>
                      <a:endParaRPr lang="en-US" altLang="ja-JP" sz="200" noProof="0" dirty="0">
                        <a:latin typeface="+mn-ea"/>
                        <a:ea typeface="+mn-ea"/>
                      </a:endParaRPr>
                    </a:p>
                  </a:txBody>
                  <a:tcPr anchor="ctr"/>
                </a:tc>
                <a:tc>
                  <a:txBody>
                    <a:bodyPr/>
                    <a:lstStyle>
                      <a:defPPr>
                        <a:defRPr lang="ja-JP"/>
                      </a:defPPr>
                    </a:lstStyle>
                    <a:p>
                      <a:pPr algn="ctr" rtl="0"/>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4A16CA03-FD5E-3E64-895F-41B7199E97BE}"/>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7</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7E27C399-05EA-7D34-3B17-BDFDDA09A6C7}"/>
              </a:ext>
            </a:extLst>
          </p:cNvPr>
          <p:cNvGraphicFramePr>
            <a:graphicFrameLocks noGrp="1"/>
          </p:cNvGraphicFramePr>
          <p:nvPr>
            <p:extLst>
              <p:ext uri="{D42A27DB-BD31-4B8C-83A1-F6EECF244321}">
                <p14:modId xmlns:p14="http://schemas.microsoft.com/office/powerpoint/2010/main" val="969902480"/>
              </p:ext>
            </p:extLst>
          </p:nvPr>
        </p:nvGraphicFramePr>
        <p:xfrm>
          <a:off x="3657600" y="958631"/>
          <a:ext cx="7109534" cy="1158240"/>
        </p:xfrm>
        <a:graphic>
          <a:graphicData uri="http://schemas.openxmlformats.org/drawingml/2006/table">
            <a:tbl>
              <a:tblPr firstRow="1" firstCol="1" bandRow="1"/>
              <a:tblGrid>
                <a:gridCol w="7109534">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従業員に対する適切な動機づけの枠組み等</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顧客の最善の利益を追求するための行動、顧客の公正な取扱い、利益相反の適切な管理等を促進するように設計された報酬・業績評価体系、従業員研修その他の適切な動機づけの枠組みや適切なガバナンス体制を整備すべきである。</a:t>
                      </a:r>
                      <a:endParaRPr lang="ja-JP" sz="90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Tree>
    <p:extLst>
      <p:ext uri="{BB962C8B-B14F-4D97-AF65-F5344CB8AC3E}">
        <p14:creationId xmlns:p14="http://schemas.microsoft.com/office/powerpoint/2010/main" val="2537912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B599B60-BF79-A832-6AD4-6C6FC6CE4317}"/>
              </a:ext>
            </a:extLst>
          </p:cNvPr>
          <p:cNvSpPr>
            <a:spLocks noGrp="1"/>
          </p:cNvSpPr>
          <p:nvPr>
            <p:ph sz="quarter" idx="15"/>
          </p:nvPr>
        </p:nvSpPr>
        <p:spPr>
          <a:xfrm>
            <a:off x="603068" y="1889761"/>
            <a:ext cx="5344886" cy="3447868"/>
          </a:xfrm>
        </p:spPr>
        <p:txBody>
          <a:bodyPr rtlCol="0">
            <a:normAutofit/>
          </a:bodyPr>
          <a:lstStyle>
            <a:defPPr>
              <a:defRPr lang="ja-JP"/>
            </a:defPPr>
          </a:lstStyle>
          <a:p>
            <a:pPr>
              <a:lnSpc>
                <a:spcPct val="150000"/>
              </a:lnSpc>
            </a:pPr>
            <a:r>
              <a:rPr lang="ja-JP" altLang="ja-JP" sz="1800" dirty="0"/>
              <a:t>具体的な取り組み状況を測るものとして</a:t>
            </a:r>
            <a:r>
              <a:rPr lang="en-US" altLang="ja-JP" sz="1800" dirty="0"/>
              <a:t>KPI</a:t>
            </a:r>
            <a:r>
              <a:rPr lang="ja-JP" altLang="ja-JP" sz="1800" baseline="30000" dirty="0"/>
              <a:t>＊</a:t>
            </a:r>
            <a:r>
              <a:rPr lang="ja-JP" altLang="ja-JP" sz="1800" dirty="0"/>
              <a:t>を設定しております。毎月進捗状況の確認を行い、当社</a:t>
            </a:r>
            <a:r>
              <a:rPr lang="en-US" altLang="ja-JP" sz="1800" dirty="0"/>
              <a:t>Web</a:t>
            </a:r>
            <a:r>
              <a:rPr lang="ja-JP" altLang="ja-JP" sz="1800" dirty="0"/>
              <a:t>サイトにて年度単位で公表いたします。また、常に「お客さま本位の業務運営」を行うために、今後も定期的に「業務運営方針」ならびに「</a:t>
            </a:r>
            <a:r>
              <a:rPr lang="en-US" altLang="ja-JP" sz="1800" dirty="0"/>
              <a:t>KPI</a:t>
            </a:r>
            <a:r>
              <a:rPr lang="ja-JP" altLang="ja-JP" sz="1800" dirty="0"/>
              <a:t>」の見直しを行ってまいります。　</a:t>
            </a:r>
            <a:endParaRPr lang="en-US" altLang="ja-JP" sz="1800" dirty="0"/>
          </a:p>
          <a:p>
            <a:pPr>
              <a:lnSpc>
                <a:spcPct val="150000"/>
              </a:lnSpc>
            </a:pPr>
            <a:r>
              <a:rPr lang="ja-JP" altLang="ja-JP" sz="1800" dirty="0"/>
              <a:t>　　</a:t>
            </a:r>
            <a:r>
              <a:rPr lang="ja-JP" altLang="ja-JP" sz="1600" dirty="0"/>
              <a:t>〈</a:t>
            </a:r>
            <a:r>
              <a:rPr lang="en-US" altLang="ja-JP" sz="1600" b="1" dirty="0"/>
              <a:t>K</a:t>
            </a:r>
            <a:r>
              <a:rPr lang="en-US" altLang="ja-JP" sz="1600" dirty="0"/>
              <a:t>ey </a:t>
            </a:r>
            <a:r>
              <a:rPr lang="en-US" altLang="ja-JP" sz="1600" b="1" dirty="0"/>
              <a:t>P</a:t>
            </a:r>
            <a:r>
              <a:rPr lang="en-US" altLang="ja-JP" sz="1600" dirty="0"/>
              <a:t>erformance </a:t>
            </a:r>
            <a:r>
              <a:rPr lang="en-US" altLang="ja-JP" sz="1600" b="1" dirty="0"/>
              <a:t>I</a:t>
            </a:r>
            <a:r>
              <a:rPr lang="en-US" altLang="ja-JP" sz="1600" dirty="0"/>
              <a:t>ndicator </a:t>
            </a:r>
            <a:r>
              <a:rPr lang="ja-JP" altLang="ja-JP" sz="1600" dirty="0"/>
              <a:t>重要業績評価指標〉</a:t>
            </a:r>
          </a:p>
        </p:txBody>
      </p:sp>
      <p:graphicFrame>
        <p:nvGraphicFramePr>
          <p:cNvPr id="7" name="表 6">
            <a:extLst>
              <a:ext uri="{FF2B5EF4-FFF2-40B4-BE49-F238E27FC236}">
                <a16:creationId xmlns:a16="http://schemas.microsoft.com/office/drawing/2014/main" id="{47859FE5-1C6C-29DE-AFF9-3169052BCC58}"/>
              </a:ext>
            </a:extLst>
          </p:cNvPr>
          <p:cNvGraphicFramePr>
            <a:graphicFrameLocks noGrp="1"/>
          </p:cNvGraphicFramePr>
          <p:nvPr>
            <p:extLst>
              <p:ext uri="{D42A27DB-BD31-4B8C-83A1-F6EECF244321}">
                <p14:modId xmlns:p14="http://schemas.microsoft.com/office/powerpoint/2010/main" val="3227497705"/>
              </p:ext>
            </p:extLst>
          </p:nvPr>
        </p:nvGraphicFramePr>
        <p:xfrm>
          <a:off x="6096000" y="4406536"/>
          <a:ext cx="4963886" cy="1696244"/>
        </p:xfrm>
        <a:graphic>
          <a:graphicData uri="http://schemas.openxmlformats.org/drawingml/2006/table">
            <a:tbl>
              <a:tblPr firstRow="1" firstCol="1" bandRow="1">
                <a:tableStyleId>{8A107856-5554-42FB-B03E-39F5DBC370BA}</a:tableStyleId>
              </a:tblPr>
              <a:tblGrid>
                <a:gridCol w="2527662">
                  <a:extLst>
                    <a:ext uri="{9D8B030D-6E8A-4147-A177-3AD203B41FA5}">
                      <a16:colId xmlns:a16="http://schemas.microsoft.com/office/drawing/2014/main" val="3239818077"/>
                    </a:ext>
                  </a:extLst>
                </a:gridCol>
                <a:gridCol w="1210492">
                  <a:extLst>
                    <a:ext uri="{9D8B030D-6E8A-4147-A177-3AD203B41FA5}">
                      <a16:colId xmlns:a16="http://schemas.microsoft.com/office/drawing/2014/main" val="4240750321"/>
                    </a:ext>
                  </a:extLst>
                </a:gridCol>
                <a:gridCol w="1225732">
                  <a:extLst>
                    <a:ext uri="{9D8B030D-6E8A-4147-A177-3AD203B41FA5}">
                      <a16:colId xmlns:a16="http://schemas.microsoft.com/office/drawing/2014/main" val="3846139604"/>
                    </a:ext>
                  </a:extLst>
                </a:gridCol>
              </a:tblGrid>
              <a:tr h="235132">
                <a:tc>
                  <a:txBody>
                    <a:bodyPr/>
                    <a:lstStyle/>
                    <a:p>
                      <a:pPr algn="l">
                        <a:buNone/>
                      </a:pPr>
                      <a:r>
                        <a:rPr lang="ja-JP" altLang="en-US" sz="1100" b="0" kern="100" dirty="0">
                          <a:effectLst/>
                          <a:latin typeface="+mn-ea"/>
                          <a:ea typeface="+mn-ea"/>
                        </a:rPr>
                        <a:t>　　　　</a:t>
                      </a:r>
                      <a:r>
                        <a:rPr lang="ja-JP" sz="1100" b="0" kern="100" dirty="0">
                          <a:effectLst/>
                          <a:latin typeface="+mn-ea"/>
                          <a:ea typeface="+mn-ea"/>
                        </a:rPr>
                        <a:t>評価項目</a:t>
                      </a: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sz="1050" b="0" kern="100" dirty="0">
                          <a:effectLst/>
                        </a:rPr>
                        <a:t>2024</a:t>
                      </a:r>
                      <a:r>
                        <a:rPr lang="ja-JP" sz="1050" b="0" kern="100" dirty="0">
                          <a:effectLst/>
                        </a:rPr>
                        <a:t>年度実績</a:t>
                      </a:r>
                      <a:endParaRPr lang="ja-JP" sz="1000" b="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050" b="0" kern="100" dirty="0">
                          <a:effectLst/>
                        </a:rPr>
                        <a:t>2025</a:t>
                      </a:r>
                      <a:r>
                        <a:rPr lang="ja-JP" sz="1050" b="0" kern="100" dirty="0">
                          <a:effectLst/>
                        </a:rPr>
                        <a:t>年度目標</a:t>
                      </a:r>
                      <a:endParaRPr lang="ja-JP" sz="1000" b="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480210057"/>
                  </a:ext>
                </a:extLst>
              </a:tr>
              <a:tr h="402896">
                <a:tc>
                  <a:txBody>
                    <a:bodyPr/>
                    <a:lstStyle/>
                    <a:p>
                      <a:pPr algn="just">
                        <a:buNone/>
                      </a:pPr>
                      <a:r>
                        <a:rPr lang="ja-JP" sz="1100" b="0" kern="100">
                          <a:effectLst/>
                          <a:latin typeface="+mn-ea"/>
                          <a:ea typeface="+mn-ea"/>
                        </a:rPr>
                        <a:t>保険始期前までに証券を届けるお手続き</a:t>
                      </a:r>
                      <a:endParaRPr lang="ja-JP" sz="1050" b="0" kern="100">
                        <a:effectLst/>
                        <a:latin typeface="+mn-ea"/>
                        <a:ea typeface="+mn-ea"/>
                      </a:endParaRPr>
                    </a:p>
                    <a:p>
                      <a:pPr algn="just">
                        <a:buNone/>
                      </a:pPr>
                      <a:r>
                        <a:rPr lang="ja-JP" sz="1100" b="0" kern="100">
                          <a:effectLst/>
                          <a:latin typeface="+mn-ea"/>
                          <a:ea typeface="+mn-ea"/>
                        </a:rPr>
                        <a:t>（満期日</a:t>
                      </a:r>
                      <a:r>
                        <a:rPr lang="en-US" sz="1100" b="0" kern="100">
                          <a:effectLst/>
                          <a:latin typeface="+mn-ea"/>
                          <a:ea typeface="+mn-ea"/>
                        </a:rPr>
                        <a:t>7</a:t>
                      </a:r>
                      <a:r>
                        <a:rPr lang="ja-JP" sz="1100" b="0" kern="100">
                          <a:effectLst/>
                          <a:latin typeface="+mn-ea"/>
                          <a:ea typeface="+mn-ea"/>
                        </a:rPr>
                        <a:t>日前証券作成率）</a:t>
                      </a:r>
                      <a:endParaRPr lang="ja-JP" sz="1050" b="0" kern="10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81.1</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100" kern="100">
                          <a:effectLst/>
                        </a:rPr>
                        <a:t>95.0</a:t>
                      </a:r>
                      <a:r>
                        <a:rPr lang="ja-JP" sz="1100" kern="100">
                          <a:effectLst/>
                        </a:rPr>
                        <a: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922592734"/>
                  </a:ext>
                </a:extLst>
              </a:tr>
              <a:tr h="402896">
                <a:tc>
                  <a:txBody>
                    <a:bodyPr/>
                    <a:lstStyle/>
                    <a:p>
                      <a:pPr algn="just">
                        <a:buNone/>
                      </a:pPr>
                      <a:r>
                        <a:rPr lang="ja-JP" sz="1100" b="0" kern="100" dirty="0">
                          <a:effectLst/>
                          <a:latin typeface="+mn-ea"/>
                          <a:ea typeface="+mn-ea"/>
                        </a:rPr>
                        <a:t>保険証券送付不要のお手続き</a:t>
                      </a:r>
                      <a:endParaRPr lang="en-US" altLang="ja-JP" sz="1100" b="0" kern="100" dirty="0">
                        <a:effectLst/>
                        <a:latin typeface="+mn-ea"/>
                        <a:ea typeface="+mn-ea"/>
                      </a:endParaRPr>
                    </a:p>
                    <a:p>
                      <a:pPr algn="just">
                        <a:buNone/>
                      </a:pPr>
                      <a:r>
                        <a:rPr lang="ja-JP" sz="1100" b="0" kern="100" dirty="0">
                          <a:effectLst/>
                          <a:latin typeface="+mn-ea"/>
                          <a:ea typeface="+mn-ea"/>
                        </a:rPr>
                        <a:t>（</a:t>
                      </a:r>
                      <a:r>
                        <a:rPr lang="en-US" sz="1100" b="0" kern="100" dirty="0">
                          <a:effectLst/>
                          <a:latin typeface="+mn-ea"/>
                          <a:ea typeface="+mn-ea"/>
                        </a:rPr>
                        <a:t>Web</a:t>
                      </a:r>
                      <a:r>
                        <a:rPr lang="ja-JP" sz="1100" b="0" kern="100" dirty="0">
                          <a:effectLst/>
                          <a:latin typeface="+mn-ea"/>
                          <a:ea typeface="+mn-ea"/>
                        </a:rPr>
                        <a:t>証券化率）</a:t>
                      </a: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24.6</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100" kern="100">
                          <a:effectLst/>
                        </a:rPr>
                        <a:t>25.0</a:t>
                      </a:r>
                      <a:r>
                        <a:rPr lang="ja-JP" sz="1100" kern="100">
                          <a:effectLst/>
                        </a:rPr>
                        <a: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380966253"/>
                  </a:ext>
                </a:extLst>
              </a:tr>
              <a:tr h="201449">
                <a:tc>
                  <a:txBody>
                    <a:bodyPr/>
                    <a:lstStyle/>
                    <a:p>
                      <a:pPr algn="just">
                        <a:buNone/>
                      </a:pPr>
                      <a:r>
                        <a:rPr lang="ja-JP" sz="1100" b="0" kern="100" dirty="0">
                          <a:effectLst/>
                          <a:latin typeface="+mn-ea"/>
                          <a:ea typeface="+mn-ea"/>
                        </a:rPr>
                        <a:t>お客さまアンケート</a:t>
                      </a:r>
                      <a:r>
                        <a:rPr lang="en-US" sz="1100" b="0" kern="100" dirty="0">
                          <a:effectLst/>
                          <a:latin typeface="+mn-ea"/>
                          <a:ea typeface="+mn-ea"/>
                        </a:rPr>
                        <a:t>NPS</a:t>
                      </a:r>
                      <a:r>
                        <a:rPr lang="ja-JP" sz="1100" b="0" kern="100" dirty="0">
                          <a:effectLst/>
                          <a:latin typeface="+mn-ea"/>
                          <a:ea typeface="+mn-ea"/>
                        </a:rPr>
                        <a:t>（契約手続き）</a:t>
                      </a:r>
                      <a:endParaRPr lang="en-US" altLang="ja-JP" sz="1100" b="0" kern="100" dirty="0">
                        <a:effectLst/>
                        <a:latin typeface="+mn-ea"/>
                        <a:ea typeface="+mn-ea"/>
                      </a:endParaRPr>
                    </a:p>
                    <a:p>
                      <a:pPr algn="just">
                        <a:buNone/>
                      </a:pP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70.6</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100" kern="100">
                          <a:effectLst/>
                        </a:rPr>
                        <a:t>75.0pt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399255718"/>
                  </a:ext>
                </a:extLst>
              </a:tr>
              <a:tr h="238642">
                <a:tc>
                  <a:txBody>
                    <a:bodyPr/>
                    <a:lstStyle/>
                    <a:p>
                      <a:pPr algn="just">
                        <a:buNone/>
                      </a:pPr>
                      <a:r>
                        <a:rPr lang="ja-JP" sz="1100" b="0" kern="100" dirty="0">
                          <a:effectLst/>
                          <a:latin typeface="+mn-ea"/>
                          <a:ea typeface="+mn-ea"/>
                        </a:rPr>
                        <a:t>研修実施率・受講率</a:t>
                      </a:r>
                      <a:r>
                        <a:rPr lang="en-US" sz="1100" b="0" kern="100" dirty="0">
                          <a:effectLst/>
                          <a:latin typeface="+mn-ea"/>
                          <a:ea typeface="+mn-ea"/>
                        </a:rPr>
                        <a:t>100</a:t>
                      </a:r>
                      <a:r>
                        <a:rPr lang="ja-JP" sz="1100" b="0" kern="100" dirty="0">
                          <a:effectLst/>
                          <a:latin typeface="+mn-ea"/>
                          <a:ea typeface="+mn-ea"/>
                        </a:rPr>
                        <a:t>％</a:t>
                      </a:r>
                      <a:endParaRPr lang="en-US" altLang="ja-JP" sz="1100" b="0" kern="100" dirty="0">
                        <a:effectLst/>
                        <a:latin typeface="+mn-ea"/>
                        <a:ea typeface="+mn-ea"/>
                      </a:endParaRPr>
                    </a:p>
                    <a:p>
                      <a:pPr algn="just">
                        <a:buNone/>
                      </a:pP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100</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altLang="ja-JP" sz="1100" kern="100" dirty="0">
                          <a:effectLst/>
                        </a:rPr>
                        <a:t>100</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473510698"/>
                  </a:ext>
                </a:extLst>
              </a:tr>
            </a:tbl>
          </a:graphicData>
        </a:graphic>
      </p:graphicFrame>
    </p:spTree>
    <p:extLst>
      <p:ext uri="{BB962C8B-B14F-4D97-AF65-F5344CB8AC3E}">
        <p14:creationId xmlns:p14="http://schemas.microsoft.com/office/powerpoint/2010/main" val="3088225330"/>
      </p:ext>
    </p:extLst>
  </p:cSld>
  <p:clrMapOvr>
    <a:masterClrMapping/>
  </p:clrMapOvr>
</p:sld>
</file>

<file path=ppt/theme/theme1.xml><?xml version="1.0" encoding="utf-8"?>
<a:theme xmlns:a="http://schemas.openxmlformats.org/drawingml/2006/main" name="ユーザー設定">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332795_TF78853419_Win32" id="{58577C8C-4A86-4ADE-B226-05EE0F3D760B}" vid="{D839CB4F-7ADA-4170-AA9C-936648A492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panose="020F0302020204030204"/>
        <a:ea typeface=""/>
        <a:cs typeface=""/>
        <a:font script="Jpan" typeface="Meiryo UI"/>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panose="020F0502020204030204"/>
        <a:ea typeface=""/>
        <a:cs typeface=""/>
        <a:font script="Jpan" typeface="Meiryo UI"/>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panose="020F0302020204030204"/>
        <a:ea typeface=""/>
        <a:cs typeface=""/>
        <a:font script="Jpan" typeface="Meiryo UI"/>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panose="020F0502020204030204"/>
        <a:ea typeface=""/>
        <a:cs typeface=""/>
        <a:font script="Jpan" typeface="Meiryo UI"/>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4B194E-8B30-4377-8C59-ECFB902D2A26}">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230e9df3-be65-4c73-a93b-d1236ebd677e"/>
    <ds:schemaRef ds:uri="http://purl.org/dc/terms/"/>
    <ds:schemaRef ds:uri="http://schemas.openxmlformats.org/package/2006/metadata/core-properties"/>
    <ds:schemaRef ds:uri="16c05727-aa75-4e4a-9b5f-8a80a1165891"/>
    <ds:schemaRef ds:uri="71af3243-3dd4-4a8d-8c0d-dd76da1f02a5"/>
    <ds:schemaRef ds:uri="http://www.w3.org/XML/1998/namespace"/>
    <ds:schemaRef ds:uri="http://purl.org/dc/dcmitype/"/>
  </ds:schemaRefs>
</ds:datastoreItem>
</file>

<file path=customXml/itemProps2.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1FFAC0-05A2-416A-B06C-C248395482C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幾何学模様の年次プレゼンテーション</Template>
  <TotalTime>168</TotalTime>
  <Words>2499</Words>
  <Application>Microsoft Office PowerPoint</Application>
  <PresentationFormat>ワイド画面</PresentationFormat>
  <Paragraphs>139</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BIZ UDPゴシック</vt:lpstr>
      <vt:lpstr>Meiryo UI</vt:lpstr>
      <vt:lpstr>游明朝</vt:lpstr>
      <vt:lpstr>Arial</vt:lpstr>
      <vt:lpstr>ユーザー設定</vt:lpstr>
      <vt:lpstr>お客さま本位の業務運営方針</vt:lpstr>
      <vt:lpstr>お客さま本位の業務運営方針</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ひろさき損保 株式会社</dc:creator>
  <cp:lastModifiedBy>ひろさき損保 株式会社</cp:lastModifiedBy>
  <cp:revision>2</cp:revision>
  <cp:lastPrinted>2025-10-28T07:21:59Z</cp:lastPrinted>
  <dcterms:created xsi:type="dcterms:W3CDTF">2025-10-28T05:03:26Z</dcterms:created>
  <dcterms:modified xsi:type="dcterms:W3CDTF">2025-10-30T07:51:04Z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